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tiff" ContentType="image/tiff"/>
  <Default Extension="png" ContentType="image/png"/>
  <Default Extension="gif" ContentType="image/gi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1" r:id="rId3"/>
    <p:sldId id="421" r:id="rId5"/>
    <p:sldId id="427" r:id="rId6"/>
    <p:sldId id="1383" r:id="rId7"/>
    <p:sldId id="1388" r:id="rId8"/>
    <p:sldId id="1385" r:id="rId9"/>
    <p:sldId id="1267" r:id="rId10"/>
    <p:sldId id="451" r:id="rId11"/>
    <p:sldId id="1268" r:id="rId12"/>
    <p:sldId id="552" r:id="rId13"/>
    <p:sldId id="553" r:id="rId14"/>
    <p:sldId id="554" r:id="rId15"/>
    <p:sldId id="555" r:id="rId16"/>
    <p:sldId id="1294" r:id="rId17"/>
    <p:sldId id="1387" r:id="rId18"/>
    <p:sldId id="1291" r:id="rId19"/>
    <p:sldId id="1296" r:id="rId20"/>
    <p:sldId id="1295" r:id="rId21"/>
    <p:sldId id="1341" r:id="rId22"/>
    <p:sldId id="1380" r:id="rId23"/>
    <p:sldId id="1343" r:id="rId24"/>
    <p:sldId id="1381" r:id="rId25"/>
    <p:sldId id="1344" r:id="rId26"/>
    <p:sldId id="1345" r:id="rId27"/>
    <p:sldId id="1382" r:id="rId28"/>
    <p:sldId id="1346" r:id="rId29"/>
    <p:sldId id="1330" r:id="rId30"/>
    <p:sldId id="422" r:id="rId31"/>
    <p:sldId id="1352" r:id="rId32"/>
    <p:sldId id="1377" r:id="rId33"/>
    <p:sldId id="1334" r:id="rId34"/>
    <p:sldId id="1378" r:id="rId35"/>
    <p:sldId id="1350" r:id="rId36"/>
    <p:sldId id="1348" r:id="rId37"/>
    <p:sldId id="1351" r:id="rId38"/>
    <p:sldId id="1353" r:id="rId39"/>
    <p:sldId id="1354" r:id="rId40"/>
    <p:sldId id="1376" r:id="rId41"/>
    <p:sldId id="1333" r:id="rId42"/>
    <p:sldId id="368" r:id="rId43"/>
    <p:sldId id="406" r:id="rId44"/>
    <p:sldId id="369" r:id="rId45"/>
    <p:sldId id="1355" r:id="rId46"/>
    <p:sldId id="1356" r:id="rId47"/>
    <p:sldId id="409" r:id="rId48"/>
    <p:sldId id="404" r:id="rId49"/>
    <p:sldId id="377" r:id="rId50"/>
    <p:sldId id="379" r:id="rId51"/>
    <p:sldId id="382" r:id="rId52"/>
    <p:sldId id="383" r:id="rId53"/>
    <p:sldId id="384" r:id="rId54"/>
    <p:sldId id="405" r:id="rId55"/>
    <p:sldId id="385" r:id="rId56"/>
    <p:sldId id="386" r:id="rId57"/>
    <p:sldId id="432" r:id="rId58"/>
    <p:sldId id="1337" r:id="rId59"/>
    <p:sldId id="1315" r:id="rId60"/>
    <p:sldId id="400" r:id="rId61"/>
    <p:sldId id="1316" r:id="rId62"/>
    <p:sldId id="1357" r:id="rId63"/>
    <p:sldId id="1319" r:id="rId64"/>
    <p:sldId id="1338" r:id="rId65"/>
    <p:sldId id="1392" r:id="rId66"/>
    <p:sldId id="1359" r:id="rId67"/>
    <p:sldId id="1389" r:id="rId68"/>
    <p:sldId id="1360" r:id="rId69"/>
    <p:sldId id="1390" r:id="rId70"/>
    <p:sldId id="1361" r:id="rId71"/>
    <p:sldId id="1362" r:id="rId72"/>
    <p:sldId id="592" r:id="rId73"/>
    <p:sldId id="1298" r:id="rId74"/>
    <p:sldId id="1299" r:id="rId75"/>
    <p:sldId id="1300" r:id="rId76"/>
    <p:sldId id="1393" r:id="rId77"/>
    <p:sldId id="1394" r:id="rId78"/>
    <p:sldId id="1395" r:id="rId79"/>
    <p:sldId id="1301" r:id="rId80"/>
    <p:sldId id="423" r:id="rId81"/>
    <p:sldId id="424" r:id="rId82"/>
    <p:sldId id="1366" r:id="rId83"/>
    <p:sldId id="362" r:id="rId84"/>
    <p:sldId id="1367" r:id="rId85"/>
    <p:sldId id="1368" r:id="rId86"/>
    <p:sldId id="1369" r:id="rId87"/>
    <p:sldId id="1370" r:id="rId88"/>
    <p:sldId id="1371" r:id="rId89"/>
    <p:sldId id="1372" r:id="rId90"/>
    <p:sldId id="1373" r:id="rId91"/>
    <p:sldId id="1374" r:id="rId92"/>
    <p:sldId id="1349" r:id="rId93"/>
    <p:sldId id="1339" r:id="rId94"/>
    <p:sldId id="1321" r:id="rId95"/>
    <p:sldId id="1323" r:id="rId96"/>
    <p:sldId id="1324" r:id="rId97"/>
    <p:sldId id="1396" r:id="rId98"/>
    <p:sldId id="1397" r:id="rId99"/>
    <p:sldId id="1398" r:id="rId100"/>
    <p:sldId id="1399" r:id="rId101"/>
    <p:sldId id="1400" r:id="rId102"/>
    <p:sldId id="1325" r:id="rId103"/>
    <p:sldId id="1327" r:id="rId104"/>
    <p:sldId id="1340" r:id="rId105"/>
    <p:sldId id="1307" r:id="rId106"/>
    <p:sldId id="1312" r:id="rId107"/>
    <p:sldId id="387" r:id="rId108"/>
    <p:sldId id="600" r:id="rId109"/>
    <p:sldId id="639" r:id="rId110"/>
    <p:sldId id="1336" r:id="rId111"/>
  </p:sldIdLst>
  <p:sldSz cx="9144000" cy="5143500" type="screen16x9"/>
  <p:notesSz cx="6858000" cy="9144000"/>
  <p:custDataLst>
    <p:tags r:id="rId1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9" autoAdjust="0"/>
    <p:restoredTop sz="94707" autoAdjust="0"/>
  </p:normalViewPr>
  <p:slideViewPr>
    <p:cSldViewPr snapToGrid="0">
      <p:cViewPr>
        <p:scale>
          <a:sx n="81" d="100"/>
          <a:sy n="81" d="100"/>
        </p:scale>
        <p:origin x="800" y="936"/>
      </p:cViewPr>
      <p:guideLst>
        <p:guide orient="horz" pos="1620"/>
        <p:guide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5" Type="http://schemas.openxmlformats.org/officeDocument/2006/relationships/tags" Target="tags/tag5.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1" i="0" u="none" strike="noStrike" kern="1200" cap="none" spc="0" normalizeH="0" baseline="0">
                <a:solidFill>
                  <a:schemeClr val="dk1">
                    <a:lumMod val="50000"/>
                    <a:lumOff val="50000"/>
                  </a:schemeClr>
                </a:solidFill>
                <a:latin typeface="+mj-lt"/>
                <a:ea typeface="+mj-ea"/>
                <a:cs typeface="+mj-cs"/>
              </a:defRPr>
            </a:pPr>
            <a:r>
              <a:rPr lang="en-US" sz="1400" dirty="0" smtClean="0"/>
              <a:t>Data Explosion: A Sample</a:t>
            </a:r>
            <a:r>
              <a:rPr lang="en-US" sz="1400" baseline="0" dirty="0" smtClean="0"/>
              <a:t> Growth of Organizational Data Over Time </a:t>
            </a:r>
            <a:endParaRPr lang="en-US" sz="1400" dirty="0"/>
          </a:p>
        </c:rich>
      </c:tx>
      <c:layout/>
      <c:overlay val="0"/>
      <c:spPr>
        <a:noFill/>
        <a:ln>
          <a:noFill/>
        </a:ln>
        <a:effectLst/>
      </c:spPr>
    </c:title>
    <c:autoTitleDeleted val="0"/>
    <c:plotArea>
      <c:layout/>
      <c:barChart>
        <c:barDir val="col"/>
        <c:grouping val="stacked"/>
        <c:varyColors val="0"/>
        <c:ser>
          <c:idx val="0"/>
          <c:order val="0"/>
          <c:tx>
            <c:strRef>
              <c:f>Sheet1!$B$1</c:f>
              <c:strCache>
                <c:ptCount val="1"/>
                <c:pt idx="0">
                  <c:v>Business
Data</c:v>
                </c:pt>
              </c:strCache>
            </c:strRef>
          </c:tx>
          <c:spPr>
            <a:solidFill>
              <a:schemeClr val="accent1"/>
            </a:solidFill>
            <a:ln>
              <a:noFill/>
            </a:ln>
            <a:effectLst/>
          </c:spPr>
          <c:invertIfNegative val="0"/>
          <c:dLbls>
            <c:delete val="1"/>
          </c:dLbls>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ser>
        <c:ser>
          <c:idx val="1"/>
          <c:order val="1"/>
          <c:tx>
            <c:strRef>
              <c:f>Sheet1!$C$1</c:f>
              <c:strCache>
                <c:ptCount val="1"/>
                <c:pt idx="0">
                  <c:v>Web / 
Clicstream</c:v>
                </c:pt>
              </c:strCache>
            </c:strRef>
          </c:tx>
          <c:spPr>
            <a:solidFill>
              <a:schemeClr val="accent2"/>
            </a:solidFill>
            <a:ln>
              <a:noFill/>
            </a:ln>
            <a:effectLst/>
          </c:spPr>
          <c:invertIfNegative val="0"/>
          <c:dLbls>
            <c:delete val="1"/>
          </c:dLbls>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ser>
        <c:ser>
          <c:idx val="2"/>
          <c:order val="2"/>
          <c:tx>
            <c:strRef>
              <c:f>Sheet1!$D$1</c:f>
              <c:strCache>
                <c:ptCount val="1"/>
                <c:pt idx="0">
                  <c:v>Social 
Networks</c:v>
                </c:pt>
              </c:strCache>
            </c:strRef>
          </c:tx>
          <c:spPr>
            <a:solidFill>
              <a:schemeClr val="accent3"/>
            </a:solidFill>
            <a:ln>
              <a:noFill/>
            </a:ln>
            <a:effectLst/>
          </c:spPr>
          <c:invertIfNegative val="0"/>
          <c:dLbls>
            <c:delete val="1"/>
          </c:dLbls>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ser>
        <c:ser>
          <c:idx val="3"/>
          <c:order val="3"/>
          <c:tx>
            <c:strRef>
              <c:f>Sheet1!$E$1</c:f>
              <c:strCache>
                <c:ptCount val="1"/>
                <c:pt idx="0">
                  <c:v>Mobile</c:v>
                </c:pt>
              </c:strCache>
            </c:strRef>
          </c:tx>
          <c:spPr>
            <a:solidFill>
              <a:schemeClr val="accent4"/>
            </a:solidFill>
            <a:ln>
              <a:noFill/>
            </a:ln>
            <a:effectLst/>
          </c:spPr>
          <c:invertIfNegative val="0"/>
          <c:dLbls>
            <c:delete val="1"/>
          </c:dLbls>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ser>
        <c:ser>
          <c:idx val="4"/>
          <c:order val="4"/>
          <c:tx>
            <c:strRef>
              <c:f>Sheet1!$F$1</c:f>
              <c:strCache>
                <c:ptCount val="1"/>
                <c:pt idx="0">
                  <c:v>Sensor /
IoT
</c:v>
                </c:pt>
              </c:strCache>
            </c:strRef>
          </c:tx>
          <c:spPr>
            <a:solidFill>
              <a:schemeClr val="accent5"/>
            </a:solidFill>
            <a:ln>
              <a:noFill/>
            </a:ln>
            <a:effectLst/>
          </c:spPr>
          <c:invertIfNegative val="0"/>
          <c:dLbls>
            <c:delete val="1"/>
          </c:dLbls>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ser>
        <c:dLbls>
          <c:showLegendKey val="0"/>
          <c:showVal val="0"/>
          <c:showCatName val="0"/>
          <c:showSerName val="0"/>
          <c:showPercent val="0"/>
          <c:showBubbleSize val="0"/>
        </c:dLbls>
        <c:gapWidth val="150"/>
        <c:overlap val="100"/>
        <c:axId val="-776274576"/>
        <c:axId val="-776251120"/>
      </c:barChart>
      <c:catAx>
        <c:axId val="-77627457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cap="none" spc="0" normalizeH="0" baseline="0">
                <a:solidFill>
                  <a:schemeClr val="dk1">
                    <a:lumMod val="65000"/>
                    <a:lumOff val="35000"/>
                  </a:schemeClr>
                </a:solidFill>
                <a:latin typeface="+mn-lt"/>
                <a:ea typeface="+mn-ea"/>
                <a:cs typeface="+mn-cs"/>
              </a:defRPr>
            </a:pPr>
          </a:p>
        </c:txPr>
        <c:crossAx val="-776251120"/>
        <c:crosses val="autoZero"/>
        <c:auto val="1"/>
        <c:lblAlgn val="ctr"/>
        <c:lblOffset val="100"/>
        <c:noMultiLvlLbl val="0"/>
      </c:catAx>
      <c:valAx>
        <c:axId val="-776251120"/>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dk1">
                    <a:lumMod val="65000"/>
                    <a:lumOff val="35000"/>
                  </a:schemeClr>
                </a:solidFill>
                <a:latin typeface="+mn-lt"/>
                <a:ea typeface="+mn-ea"/>
                <a:cs typeface="+mn-cs"/>
              </a:defRPr>
            </a:pPr>
          </a:p>
        </c:txPr>
        <c:crossAx val="-776274576"/>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0933128709478546"/>
          <c:y val="0.109239801514934"/>
          <c:w val="0.771825901806909"/>
          <c:h val="0.0965534026436877"/>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Sheet1!$A$1:$B$1</c:f>
              <c:strCache>
                <c:ptCount val="2"/>
                <c:pt idx="0">
                  <c:v>Hadoop</c:v>
                </c:pt>
                <c:pt idx="1">
                  <c:v>Spark</c:v>
                </c:pt>
              </c:strCache>
            </c:strRef>
          </c:cat>
          <c:val>
            <c:numRef>
              <c:f>Sheet1!$A$2:$B$2</c:f>
              <c:numCache>
                <c:formatCode>General</c:formatCode>
                <c:ptCount val="2"/>
                <c:pt idx="0">
                  <c:v>110</c:v>
                </c:pt>
                <c:pt idx="1">
                  <c:v>0.9</c:v>
                </c:pt>
              </c:numCache>
            </c:numRef>
          </c:val>
        </c:ser>
        <c:dLbls>
          <c:showLegendKey val="0"/>
          <c:showVal val="0"/>
          <c:showCatName val="0"/>
          <c:showSerName val="0"/>
          <c:showPercent val="0"/>
          <c:showBubbleSize val="0"/>
        </c:dLbls>
        <c:gapWidth val="219"/>
        <c:overlap val="-27"/>
        <c:axId val="-772154816"/>
        <c:axId val="-772152768"/>
      </c:barChart>
      <c:catAx>
        <c:axId val="-77215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000" b="1" i="0" u="none" strike="noStrike" kern="1200" baseline="0">
                <a:solidFill>
                  <a:schemeClr val="tx1">
                    <a:lumMod val="65000"/>
                    <a:lumOff val="35000"/>
                  </a:schemeClr>
                </a:solidFill>
                <a:latin typeface="+mn-lt"/>
                <a:ea typeface="+mn-ea"/>
                <a:cs typeface="+mn-cs"/>
              </a:defRPr>
            </a:pPr>
          </a:p>
        </c:txPr>
        <c:crossAx val="-772152768"/>
        <c:crosses val="autoZero"/>
        <c:auto val="1"/>
        <c:lblAlgn val="ctr"/>
        <c:lblOffset val="100"/>
        <c:noMultiLvlLbl val="0"/>
      </c:catAx>
      <c:valAx>
        <c:axId val="-772152768"/>
        <c:scaling>
          <c:orientation val="minMax"/>
        </c:scaling>
        <c:delete val="0"/>
        <c:axPos val="l"/>
        <c:majorGridlines>
          <c:spPr>
            <a:ln w="9525" cap="flat" cmpd="sng" algn="ctr">
              <a:solidFill>
                <a:schemeClr val="tx1">
                  <a:lumMod val="15000"/>
                  <a:lumOff val="85000"/>
                </a:schemeClr>
              </a:solidFill>
              <a:prstDash val="solid"/>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layout/>
          <c:overlay val="0"/>
          <c:spPr>
            <a:noFill/>
            <a:ln>
              <a:noFill/>
            </a:ln>
            <a:effectLst/>
          </c:spPr>
        </c:title>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7215481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5"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5"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5" kern="1200"/>
  </cs:chartArea>
  <cs:dataLabel>
    <cs:lnRef idx="0"/>
    <cs:fillRef idx="0"/>
    <cs:effectRef idx="0"/>
    <cs:fontRef idx="minor">
      <a:schemeClr val="dk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5"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5"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5"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3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5"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Input is typically sorted, output is output exactly as is</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US" dirty="0" smtClean="0"/>
              <a:t>All inputs with the </a:t>
            </a:r>
            <a:r>
              <a:rPr lang="en-US" dirty="0" smtClean="0">
                <a:solidFill>
                  <a:srgbClr val="003300"/>
                </a:solidFill>
              </a:rPr>
              <a:t>same key </a:t>
            </a:r>
            <a:r>
              <a:rPr lang="en-US" i="1" dirty="0" smtClean="0"/>
              <a:t>must</a:t>
            </a:r>
            <a:r>
              <a:rPr lang="en-US" dirty="0" smtClean="0"/>
              <a:t> go to the same reducer!</a:t>
            </a:r>
            <a:endParaRPr lang="en-US" dirty="0" smtClean="0"/>
          </a:p>
          <a:p>
            <a:endParaRPr lang="en-US" dirty="0"/>
          </a:p>
        </p:txBody>
      </p:sp>
      <p:sp>
        <p:nvSpPr>
          <p:cNvPr id="4" name="Slide Number Placeholder 3"/>
          <p:cNvSpPr>
            <a:spLocks noGrp="1"/>
          </p:cNvSpPr>
          <p:nvPr>
            <p:ph type="sldNum" sz="quarter" idx="10"/>
          </p:nvPr>
        </p:nvSpPr>
        <p:spPr/>
        <p:txBody>
          <a:bodyPr/>
          <a:lstStyle/>
          <a:p>
            <a:fld id="{1D3072DB-288D-41CF-9840-06B017A0D6A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
        <p:nvSpPr>
          <p:cNvPr id="10" name="矩形 9"/>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TextBox 4"/>
          <p:cNvSpPr txBox="1"/>
          <p:nvPr userDrawn="1"/>
        </p:nvSpPr>
        <p:spPr>
          <a:xfrm>
            <a:off x="4366084" y="4835723"/>
            <a:ext cx="4785481" cy="306705"/>
          </a:xfrm>
          <a:prstGeom prst="rect">
            <a:avLst/>
          </a:prstGeom>
          <a:noFill/>
        </p:spPr>
        <p:txBody>
          <a:bodyPr wrap="square" rtlCol="0">
            <a:spAutoFit/>
          </a:bodyPr>
          <a:lstStyle/>
          <a:p>
            <a:pPr algn="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6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8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9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0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1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2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3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4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7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a:xfrm>
            <a:off x="8734426" y="4482306"/>
            <a:ext cx="409574" cy="273844"/>
          </a:xfrm>
        </p:spPr>
        <p:txBody>
          <a:bodyPr/>
          <a:lstStyle/>
          <a:p>
            <a:fld id="{E1BEBC7A-FD02-486B-81B5-A845787C689C}" type="slidenum">
              <a:rPr lang="zh-CN" altLang="en-US" smtClean="0"/>
            </a:fld>
            <a:endParaRPr lang="zh-CN" altLang="en-US"/>
          </a:p>
        </p:txBody>
      </p:sp>
      <p:sp>
        <p:nvSpPr>
          <p:cNvPr id="7" name="椭圆 6"/>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3" name="TextBox 4"/>
          <p:cNvSpPr txBox="1"/>
          <p:nvPr userDrawn="1"/>
        </p:nvSpPr>
        <p:spPr>
          <a:xfrm>
            <a:off x="4366084" y="4835723"/>
            <a:ext cx="4785481" cy="306705"/>
          </a:xfrm>
          <a:prstGeom prst="rect">
            <a:avLst/>
          </a:prstGeom>
          <a:noFill/>
        </p:spPr>
        <p:txBody>
          <a:bodyPr wrap="square" rtlCol="0">
            <a:spAutoFit/>
          </a:bodyPr>
          <a:lstStyle/>
          <a:p>
            <a:pPr algn="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cover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4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5_空白">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
            <a:ext cx="8001000" cy="685800"/>
          </a:xfrm>
        </p:spPr>
        <p:txBody>
          <a:bodyPr/>
          <a:lstStyle/>
          <a:p>
            <a:r>
              <a:rPr lang="zh-CN" altLang="en-US"/>
              <a:t>单击此处编辑母版标题样式</a:t>
            </a:r>
            <a:endParaRPr lang="zh-CN" alt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GI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52.emf"/><Relationship Id="rId1" Type="http://schemas.openxmlformats.org/officeDocument/2006/relationships/oleObject" Target="../embeddings/oleObject4.bin"/></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tif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tiff"/><Relationship Id="rId1" Type="http://schemas.openxmlformats.org/officeDocument/2006/relationships/image" Target="../media/image4.tif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tiff"/><Relationship Id="rId1" Type="http://schemas.openxmlformats.org/officeDocument/2006/relationships/image" Target="../media/image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tif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9.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tif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tif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tif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em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hyperlink" Target="https://hadoop.apache.org/docs/current/api/org/apache/hadoop/fs/FileSystem.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4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oleObject" Target="../embeddings/oleObject1.bin"/></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oleObject" Target="../embeddings/oleObject2.bin"/></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emf"/></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tiff"/><Relationship Id="rId1" Type="http://schemas.openxmlformats.org/officeDocument/2006/relationships/image" Target="../media/image17.tiff"/></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tiff"/><Relationship Id="rId1" Type="http://schemas.openxmlformats.org/officeDocument/2006/relationships/image" Target="../media/image17.tif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tiff"/><Relationship Id="rId1" Type="http://schemas.openxmlformats.org/officeDocument/2006/relationships/image" Target="../media/image17.tiff"/></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tiff"/><Relationship Id="rId1" Type="http://schemas.openxmlformats.org/officeDocument/2006/relationships/image" Target="../media/image21.tif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tiff"/><Relationship Id="rId1" Type="http://schemas.openxmlformats.org/officeDocument/2006/relationships/image" Target="../media/image22.tif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emf"/></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emf"/></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grpSp>
        <p:nvGrpSpPr>
          <p:cNvPr id="25" name="Group 91"/>
          <p:cNvGrpSpPr/>
          <p:nvPr/>
        </p:nvGrpSpPr>
        <p:grpSpPr bwMode="auto">
          <a:xfrm>
            <a:off x="1822357" y="3309841"/>
            <a:ext cx="390552" cy="616758"/>
            <a:chOff x="936" y="1480"/>
            <a:chExt cx="1589" cy="2510"/>
          </a:xfrm>
        </p:grpSpPr>
        <p:grpSp>
          <p:nvGrpSpPr>
            <p:cNvPr id="26" name="组合 33"/>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700" b="1">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122153" y="2169137"/>
            <a:ext cx="8945065" cy="584747"/>
          </a:xfrm>
          <a:prstGeom prst="rect">
            <a:avLst/>
          </a:prstGeom>
          <a:noFill/>
        </p:spPr>
        <p:txBody>
          <a:bodyPr wrap="square" lIns="91413" tIns="45706" rIns="91413" bIns="45706"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数据科学导论</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分布式存储与计算</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7" name="圆角矩形 22"/>
          <p:cNvSpPr/>
          <p:nvPr/>
        </p:nvSpPr>
        <p:spPr>
          <a:xfrm>
            <a:off x="2348776" y="3309841"/>
            <a:ext cx="4182755"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千级别</a:t>
            </a:r>
            <a:r>
              <a:rPr lang="en-US" altLang="zh-CN"/>
              <a:t>(thousand)</a:t>
            </a:r>
            <a:r>
              <a:rPr lang="zh-CN" altLang="en-US"/>
              <a:t>数据样本</a:t>
            </a:r>
            <a:endParaRPr lang="en-US" dirty="0"/>
          </a:p>
        </p:txBody>
      </p:sp>
      <p:sp>
        <p:nvSpPr>
          <p:cNvPr id="3" name="Content Placeholder 2"/>
          <p:cNvSpPr>
            <a:spLocks noGrp="1"/>
          </p:cNvSpPr>
          <p:nvPr>
            <p:ph idx="1"/>
          </p:nvPr>
        </p:nvSpPr>
        <p:spPr/>
        <p:txBody>
          <a:bodyPr/>
          <a:lstStyle/>
          <a:p>
            <a:r>
              <a:rPr lang="zh-CN" altLang="en-US"/>
              <a:t>可以在可容忍时间内人工处理（一天？一星期？）</a:t>
            </a:r>
            <a:endParaRPr lang="en-US" altLang="zh-CN"/>
          </a:p>
          <a:p>
            <a:pPr lvl="1"/>
            <a:r>
              <a:rPr lang="zh-CN" altLang="en-US"/>
              <a:t>无需编程自动化处理</a:t>
            </a:r>
            <a:endParaRPr lang="en-US"/>
          </a:p>
          <a:p>
            <a:r>
              <a:rPr lang="zh-CN" altLang="en-US"/>
              <a:t>数据量较少</a:t>
            </a:r>
            <a:endParaRPr lang="en-US" altLang="zh-CN"/>
          </a:p>
          <a:p>
            <a:pPr lvl="1"/>
            <a:r>
              <a:rPr lang="zh-CN" altLang="en-US"/>
              <a:t>一般而言，在小数据集上得出的结论可信度低</a:t>
            </a:r>
            <a:r>
              <a:rPr lang="en-US" altLang="zh-CN">
                <a:sym typeface="Wingdings" panose="05000000000000000000" pitchFamily="2" charset="2"/>
              </a:rPr>
              <a:t></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思考</a:t>
            </a:r>
            <a:r>
              <a:rPr kumimoji="1" lang="en-US" altLang="zh-CN"/>
              <a:t>1</a:t>
            </a:r>
            <a:r>
              <a:rPr kumimoji="1" lang="zh-CN" altLang="en-US"/>
              <a:t>：</a:t>
            </a:r>
            <a:r>
              <a:rPr kumimoji="1" lang="en-US" altLang="zh-CN" dirty="0"/>
              <a:t>MapReduce</a:t>
            </a:r>
            <a:r>
              <a:rPr kumimoji="1" lang="zh-CN" altLang="en-US" dirty="0"/>
              <a:t>中如何运行循环？</a:t>
            </a:r>
            <a:endParaRPr kumimoji="1" lang="zh-CN" altLang="en-US" dirty="0"/>
          </a:p>
        </p:txBody>
      </p:sp>
      <p:sp>
        <p:nvSpPr>
          <p:cNvPr id="3" name="内容占位符 2"/>
          <p:cNvSpPr>
            <a:spLocks noGrp="1"/>
          </p:cNvSpPr>
          <p:nvPr>
            <p:ph idx="1"/>
          </p:nvPr>
        </p:nvSpPr>
        <p:spPr/>
        <p:txBody>
          <a:bodyPr/>
          <a:lstStyle/>
          <a:p>
            <a:r>
              <a:rPr kumimoji="1" lang="zh-CN" altLang="en-US" dirty="0"/>
              <a:t>一个可行方案</a:t>
            </a:r>
            <a:endParaRPr kumimoji="1" lang="en-US" altLang="zh-CN" dirty="0"/>
          </a:p>
          <a:p>
            <a:pPr lvl="1"/>
            <a:r>
              <a:rPr kumimoji="1" lang="zh-CN" altLang="en-US" dirty="0"/>
              <a:t>在</a:t>
            </a:r>
            <a:r>
              <a:rPr kumimoji="1" lang="en-US" altLang="zh-CN" dirty="0"/>
              <a:t>Main</a:t>
            </a:r>
            <a:r>
              <a:rPr kumimoji="1" lang="zh-CN" altLang="en-US" dirty="0"/>
              <a:t>函数中设置一个循环</a:t>
            </a:r>
            <a:endParaRPr kumimoji="1" lang="en-US" altLang="zh-CN" dirty="0"/>
          </a:p>
          <a:p>
            <a:pPr lvl="1"/>
            <a:r>
              <a:rPr kumimoji="1" lang="zh-CN" altLang="en-US" dirty="0"/>
              <a:t>每一次循环都启动一个新的</a:t>
            </a:r>
            <a:r>
              <a:rPr kumimoji="1" lang="en-US" altLang="zh-CN" dirty="0"/>
              <a:t>Map-Reduce</a:t>
            </a:r>
            <a:r>
              <a:rPr kumimoji="1" lang="zh-CN" altLang="en-US" dirty="0"/>
              <a:t> </a:t>
            </a:r>
            <a:r>
              <a:rPr kumimoji="1" lang="en-US" altLang="zh-CN" dirty="0"/>
              <a:t>Job</a:t>
            </a:r>
            <a:endParaRPr kumimoji="1" lang="en-US" altLang="zh-CN" dirty="0"/>
          </a:p>
          <a:p>
            <a:pPr lvl="2"/>
            <a:r>
              <a:rPr kumimoji="1" lang="zh-CN" altLang="en-US" dirty="0"/>
              <a:t>定义输入输出文件名称的设置</a:t>
            </a:r>
            <a:endParaRPr kumimoji="1" lang="en-US" altLang="zh-CN" dirty="0"/>
          </a:p>
          <a:p>
            <a:pPr lvl="2"/>
            <a:r>
              <a:rPr kumimoji="1" lang="zh-CN" altLang="en-US" dirty="0"/>
              <a:t>上一轮的输出文件可作为下一轮的输入文件</a:t>
            </a:r>
            <a:endParaRPr kumimoji="1" lang="en-US" altLang="zh-CN" dirty="0"/>
          </a:p>
          <a:p>
            <a:endParaRPr kumimoji="1" lang="en-US" altLang="zh-CN" dirty="0"/>
          </a:p>
          <a:p>
            <a:r>
              <a:rPr kumimoji="1" lang="zh-CN" altLang="en-US" dirty="0"/>
              <a:t>缺点：不经济，循环间数据交换全部靠读写</a:t>
            </a:r>
            <a:r>
              <a:rPr kumimoji="1" lang="en-US" altLang="zh-CN" dirty="0"/>
              <a:t>HDFS</a:t>
            </a:r>
            <a:endParaRPr kumimoji="1" lang="en-US" altLang="zh-CN" dirty="0"/>
          </a:p>
          <a:p>
            <a:r>
              <a:rPr kumimoji="1" lang="zh-CN" altLang="en-US" dirty="0"/>
              <a:t>优点：容错性好，可以从任意一次循环重新启动程序（所有下一轮循环启动所需要的信息都已写入</a:t>
            </a:r>
            <a:r>
              <a:rPr kumimoji="1" lang="en-US" altLang="zh-CN" dirty="0"/>
              <a:t>HDFS</a:t>
            </a:r>
            <a:r>
              <a:rPr kumimoji="1" lang="zh-CN" altLang="en-US" dirty="0"/>
              <a:t>）</a:t>
            </a:r>
            <a:endParaRPr kumimoji="1" lang="en-US" altLang="zh-CN" dirty="0"/>
          </a:p>
          <a:p>
            <a:endParaRPr kumimoji="1" lang="en-US" altLang="zh-C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7847814" cy="498872"/>
          </a:xfrm>
        </p:spPr>
        <p:txBody>
          <a:bodyPr/>
          <a:lstStyle/>
          <a:p>
            <a:r>
              <a:rPr kumimoji="1" lang="zh-CN" altLang="en-US" sz="2400" dirty="0"/>
              <a:t>思考</a:t>
            </a:r>
            <a:r>
              <a:rPr kumimoji="1" lang="en-US" altLang="zh-CN" sz="2400" dirty="0"/>
              <a:t>2</a:t>
            </a:r>
            <a:r>
              <a:rPr kumimoji="1" lang="zh-CN" altLang="en-US" sz="2400" dirty="0"/>
              <a:t>：</a:t>
            </a:r>
            <a:r>
              <a:rPr kumimoji="1" lang="en-US" altLang="zh-CN" sz="2400" dirty="0"/>
              <a:t>Map-Reduce</a:t>
            </a:r>
            <a:r>
              <a:rPr kumimoji="1" lang="zh-CN" altLang="en-US" sz="2400" dirty="0"/>
              <a:t>如何实现蒙特卡洛法求圆周率</a:t>
            </a:r>
            <a:endParaRPr kumimoji="1" lang="zh-CN" altLang="en-US" sz="2400" dirty="0"/>
          </a:p>
        </p:txBody>
      </p:sp>
      <p:sp>
        <p:nvSpPr>
          <p:cNvPr id="3" name="内容占位符 2"/>
          <p:cNvSpPr>
            <a:spLocks noGrp="1"/>
          </p:cNvSpPr>
          <p:nvPr>
            <p:ph idx="1"/>
          </p:nvPr>
        </p:nvSpPr>
        <p:spPr/>
        <p:txBody>
          <a:bodyPr/>
          <a:lstStyle/>
          <a:p>
            <a:r>
              <a:rPr kumimoji="1" lang="zh-CN" altLang="en-US" dirty="0"/>
              <a:t>单机程序</a:t>
            </a:r>
            <a:endParaRPr kumimoji="1" lang="zh-CN" altLang="en-US" dirty="0"/>
          </a:p>
        </p:txBody>
      </p:sp>
      <p:pic>
        <p:nvPicPr>
          <p:cNvPr id="4" name="Picture 2" descr="One method of determining P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5847" y="1676542"/>
            <a:ext cx="2339752" cy="302412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871722" y="1676542"/>
            <a:ext cx="4352925" cy="2295525"/>
          </a:xfrm>
          <a:prstGeom prst="rect">
            <a:avLst/>
          </a:prstGeom>
        </p:spPr>
      </p:pic>
      <p:sp>
        <p:nvSpPr>
          <p:cNvPr id="6" name="文本框 5"/>
          <p:cNvSpPr txBox="1"/>
          <p:nvPr/>
        </p:nvSpPr>
        <p:spPr>
          <a:xfrm>
            <a:off x="1917105" y="1329162"/>
            <a:ext cx="226215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蒙特卡洛法求圆周率</a:t>
            </a:r>
            <a:endParaRPr lang="zh-CN" altLang="en-US"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250488"/>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分布式数据</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平台简介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normAutofit fontScale="90000"/>
          </a:bodyPr>
          <a:lstStyle/>
          <a:p>
            <a:r>
              <a:rPr lang="en-US" altLang="zh-CN" dirty="0"/>
              <a:t>Spark</a:t>
            </a:r>
            <a:endParaRPr lang="zh-CN" altLang="en-US" dirty="0"/>
          </a:p>
        </p:txBody>
      </p:sp>
      <p:sp>
        <p:nvSpPr>
          <p:cNvPr id="2" name="内容占位符 1"/>
          <p:cNvSpPr>
            <a:spLocks noGrp="1"/>
          </p:cNvSpPr>
          <p:nvPr>
            <p:ph idx="1"/>
          </p:nvPr>
        </p:nvSpPr>
        <p:spPr/>
        <p:txBody>
          <a:bodyPr>
            <a:normAutofit lnSpcReduction="10000"/>
          </a:bodyPr>
          <a:lstStyle/>
          <a:p>
            <a:pPr>
              <a:lnSpc>
                <a:spcPct val="110000"/>
              </a:lnSpc>
            </a:pPr>
            <a:r>
              <a:rPr lang="zh-CN" altLang="zh-CN" dirty="0"/>
              <a:t>最初由美国加州伯克利大学（</a:t>
            </a:r>
            <a:r>
              <a:rPr lang="en-US" altLang="zh-CN" dirty="0" err="1"/>
              <a:t>UCBerkeley</a:t>
            </a:r>
            <a:r>
              <a:rPr lang="zh-CN" altLang="zh-CN" dirty="0"/>
              <a:t>）的</a:t>
            </a:r>
            <a:r>
              <a:rPr lang="en-US" altLang="zh-CN" dirty="0"/>
              <a:t>AMP</a:t>
            </a:r>
            <a:r>
              <a:rPr lang="zh-CN" altLang="zh-CN" dirty="0"/>
              <a:t>实验室于</a:t>
            </a:r>
            <a:r>
              <a:rPr lang="en-US" altLang="zh-CN" dirty="0"/>
              <a:t>2009</a:t>
            </a:r>
            <a:r>
              <a:rPr lang="zh-CN" altLang="zh-CN" dirty="0"/>
              <a:t>年开发，是基于内存计算的大数据并行计算框架，可用于构建大型的、低延迟的数据分析应用程序</a:t>
            </a:r>
            <a:endParaRPr lang="en-US" altLang="zh-CN" dirty="0"/>
          </a:p>
          <a:p>
            <a:pPr>
              <a:lnSpc>
                <a:spcPct val="110000"/>
              </a:lnSpc>
            </a:pPr>
            <a:endParaRPr lang="en-US" altLang="zh-CN" dirty="0"/>
          </a:p>
          <a:p>
            <a:pPr>
              <a:lnSpc>
                <a:spcPct val="110000"/>
              </a:lnSpc>
            </a:pPr>
            <a:r>
              <a:rPr lang="en-US" altLang="zh-CN" dirty="0"/>
              <a:t>2013</a:t>
            </a:r>
            <a:r>
              <a:rPr lang="zh-CN" altLang="zh-CN" dirty="0"/>
              <a:t>年加入</a:t>
            </a:r>
            <a:r>
              <a:rPr lang="en-US" altLang="zh-CN" dirty="0"/>
              <a:t>Apache</a:t>
            </a:r>
            <a:r>
              <a:rPr lang="zh-CN" altLang="zh-CN" dirty="0"/>
              <a:t>孵化器项目，成为</a:t>
            </a:r>
            <a:r>
              <a:rPr lang="en-US" altLang="zh-CN" dirty="0"/>
              <a:t>Apache</a:t>
            </a:r>
            <a:r>
              <a:rPr lang="zh-CN" altLang="zh-CN" dirty="0"/>
              <a:t>软件基金会最重要的三大分布式计算系统开源项目之一（</a:t>
            </a:r>
            <a:r>
              <a:rPr lang="en-US" altLang="zh-CN" dirty="0"/>
              <a:t>Hadoop</a:t>
            </a:r>
            <a:r>
              <a:rPr lang="zh-CN" altLang="zh-CN" dirty="0"/>
              <a:t>、</a:t>
            </a:r>
            <a:r>
              <a:rPr lang="en-US" altLang="zh-CN" dirty="0"/>
              <a:t>Spark</a:t>
            </a:r>
            <a:r>
              <a:rPr lang="zh-CN" altLang="zh-CN" dirty="0"/>
              <a:t>、</a:t>
            </a:r>
            <a:r>
              <a:rPr lang="en-US" altLang="zh-CN" dirty="0"/>
              <a:t>Storm</a:t>
            </a:r>
            <a:r>
              <a:rPr lang="zh-CN" altLang="zh-CN" dirty="0"/>
              <a:t>）</a:t>
            </a:r>
            <a:endParaRPr lang="en-US" altLang="zh-CN" dirty="0"/>
          </a:p>
          <a:p>
            <a:pPr>
              <a:lnSpc>
                <a:spcPct val="110000"/>
              </a:lnSpc>
            </a:pPr>
            <a:endParaRPr lang="en-US" altLang="zh-CN" dirty="0"/>
          </a:p>
          <a:p>
            <a:pPr>
              <a:lnSpc>
                <a:spcPct val="110000"/>
              </a:lnSpc>
            </a:pPr>
            <a:r>
              <a:rPr lang="en-US" altLang="zh-CN" dirty="0"/>
              <a:t>2014</a:t>
            </a:r>
            <a:r>
              <a:rPr lang="zh-CN" altLang="en-US" dirty="0"/>
              <a:t>年打破了</a:t>
            </a:r>
            <a:r>
              <a:rPr lang="en-US" altLang="zh-CN" dirty="0"/>
              <a:t>Hadoop</a:t>
            </a:r>
            <a:r>
              <a:rPr lang="zh-CN" altLang="en-US" dirty="0"/>
              <a:t>保持的基准排序纪录</a:t>
            </a:r>
            <a:endParaRPr lang="en-US" altLang="zh-CN" dirty="0"/>
          </a:p>
          <a:p>
            <a:pPr lvl="1">
              <a:lnSpc>
                <a:spcPct val="110000"/>
              </a:lnSpc>
              <a:buFont typeface="Arial" panose="020B0604020202020204" pitchFamily="34" charset="0"/>
              <a:buChar char="•"/>
            </a:pPr>
            <a:r>
              <a:rPr lang="en-US" altLang="zh-CN" dirty="0"/>
              <a:t>Spark/206</a:t>
            </a:r>
            <a:r>
              <a:rPr lang="zh-CN" altLang="en-US" dirty="0"/>
              <a:t>个节点</a:t>
            </a:r>
            <a:r>
              <a:rPr lang="en-US" altLang="zh-CN" dirty="0"/>
              <a:t>/23</a:t>
            </a:r>
            <a:r>
              <a:rPr lang="zh-CN" altLang="en-US" dirty="0"/>
              <a:t>分钟</a:t>
            </a:r>
            <a:r>
              <a:rPr lang="en-US" altLang="zh-CN" dirty="0"/>
              <a:t>/100TB</a:t>
            </a:r>
            <a:r>
              <a:rPr lang="zh-CN" altLang="en-US" dirty="0"/>
              <a:t>数据</a:t>
            </a:r>
            <a:endParaRPr lang="en-US" altLang="zh-CN" dirty="0"/>
          </a:p>
          <a:p>
            <a:pPr lvl="1">
              <a:lnSpc>
                <a:spcPct val="110000"/>
              </a:lnSpc>
              <a:buFont typeface="Arial" panose="020B0604020202020204" pitchFamily="34" charset="0"/>
              <a:buChar char="•"/>
            </a:pPr>
            <a:r>
              <a:rPr lang="en-US" altLang="zh-CN" dirty="0"/>
              <a:t>Hadoop/2000</a:t>
            </a:r>
            <a:r>
              <a:rPr lang="zh-CN" altLang="en-US" dirty="0"/>
              <a:t>个节点</a:t>
            </a:r>
            <a:r>
              <a:rPr lang="en-US" altLang="zh-CN" dirty="0"/>
              <a:t>/72</a:t>
            </a:r>
            <a:r>
              <a:rPr lang="zh-CN" altLang="en-US" dirty="0"/>
              <a:t>分钟</a:t>
            </a:r>
            <a:r>
              <a:rPr lang="en-US" altLang="zh-CN" dirty="0"/>
              <a:t>/100TB</a:t>
            </a:r>
            <a:r>
              <a:rPr lang="zh-CN" altLang="en-US" dirty="0"/>
              <a:t>数据</a:t>
            </a:r>
            <a:endParaRPr lang="en-US" altLang="zh-CN" dirty="0"/>
          </a:p>
          <a:p>
            <a:pPr lvl="1">
              <a:lnSpc>
                <a:spcPct val="110000"/>
              </a:lnSpc>
              <a:buFont typeface="Arial" panose="020B0604020202020204" pitchFamily="34" charset="0"/>
              <a:buChar char="•"/>
            </a:pPr>
            <a:r>
              <a:rPr lang="en-US" altLang="zh-CN" b="1" dirty="0"/>
              <a:t>Spark</a:t>
            </a:r>
            <a:r>
              <a:rPr lang="zh-CN" altLang="en-US" b="1" dirty="0"/>
              <a:t>用十分之一的计算资源，获得了比</a:t>
            </a:r>
            <a:r>
              <a:rPr lang="en-US" altLang="zh-CN" b="1" dirty="0"/>
              <a:t>Hadoop</a:t>
            </a:r>
            <a:r>
              <a:rPr lang="zh-CN" altLang="en-US" b="1" dirty="0"/>
              <a:t>快</a:t>
            </a:r>
            <a:r>
              <a:rPr lang="en-US" altLang="zh-CN" b="1" dirty="0"/>
              <a:t>3</a:t>
            </a:r>
            <a:r>
              <a:rPr lang="zh-CN" altLang="en-US" b="1" dirty="0"/>
              <a:t>倍的速度</a:t>
            </a:r>
            <a:endParaRPr lang="zh-CN" altLang="en-US" b="1" dirty="0"/>
          </a:p>
          <a:p>
            <a:pPr>
              <a:lnSpc>
                <a:spcPct val="110000"/>
              </a:lnSpc>
            </a:pP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p:cNvSpPr>
            <a:spLocks noGrp="1"/>
          </p:cNvSpPr>
          <p:nvPr>
            <p:ph type="title"/>
          </p:nvPr>
        </p:nvSpPr>
        <p:spPr/>
        <p:txBody>
          <a:bodyPr>
            <a:normAutofit fontScale="90000"/>
          </a:bodyPr>
          <a:lstStyle/>
          <a:p>
            <a:r>
              <a:rPr lang="en-US" altLang="zh-CN"/>
              <a:t>Spark</a:t>
            </a:r>
            <a:r>
              <a:rPr lang="zh-CN" altLang="zh-CN"/>
              <a:t>与</a:t>
            </a:r>
            <a:r>
              <a:rPr lang="en-US" altLang="zh-CN"/>
              <a:t>Hadoop</a:t>
            </a:r>
            <a:r>
              <a:rPr lang="zh-CN" altLang="zh-CN"/>
              <a:t>的对比</a:t>
            </a:r>
            <a:endParaRPr lang="zh-CN" altLang="en-US" dirty="0"/>
          </a:p>
        </p:txBody>
      </p:sp>
      <p:sp>
        <p:nvSpPr>
          <p:cNvPr id="2052"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graphicFrame>
        <p:nvGraphicFramePr>
          <p:cNvPr id="2050" name="Object 1"/>
          <p:cNvGraphicFramePr>
            <a:graphicFrameLocks noChangeAspect="1"/>
          </p:cNvGraphicFramePr>
          <p:nvPr/>
        </p:nvGraphicFramePr>
        <p:xfrm>
          <a:off x="2296226" y="734839"/>
          <a:ext cx="4551547" cy="4408661"/>
        </p:xfrm>
        <a:graphic>
          <a:graphicData uri="http://schemas.openxmlformats.org/presentationml/2006/ole">
            <mc:AlternateContent xmlns:mc="http://schemas.openxmlformats.org/markup-compatibility/2006">
              <mc:Choice xmlns:v="urn:schemas-microsoft-com:vml" Requires="v">
                <p:oleObj spid="_x0000_s70863" name="" r:id="rId1" imgW="10647680" imgH="10332720" progId="Visio.Drawing.15">
                  <p:embed/>
                </p:oleObj>
              </mc:Choice>
              <mc:Fallback>
                <p:oleObj name="" r:id="rId1" imgW="10647680" imgH="1033272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226" y="734839"/>
                        <a:ext cx="4551547" cy="4408661"/>
                      </a:xfrm>
                      <a:prstGeom prst="rect">
                        <a:avLst/>
                      </a:prstGeom>
                      <a:noFill/>
                    </p:spPr>
                  </p:pic>
                </p:oleObj>
              </mc:Fallback>
            </mc:AlternateContent>
          </a:graphicData>
        </a:graphic>
      </p:graphicFrame>
      <p:sp>
        <p:nvSpPr>
          <p:cNvPr id="2" name="文本框 1"/>
          <p:cNvSpPr txBox="1"/>
          <p:nvPr/>
        </p:nvSpPr>
        <p:spPr>
          <a:xfrm>
            <a:off x="821883" y="3064379"/>
            <a:ext cx="1107996" cy="369332"/>
          </a:xfrm>
          <a:prstGeom prst="rect">
            <a:avLst/>
          </a:prstGeom>
          <a:noFill/>
        </p:spPr>
        <p:txBody>
          <a:bodyPr wrap="none" rtlCol="0">
            <a:spAutoFit/>
          </a:bodyPr>
          <a:lstStyle/>
          <a:p>
            <a:r>
              <a:rPr kumimoji="1" lang="zh-CN" altLang="en-US" dirty="0"/>
              <a:t>多轮迭代</a:t>
            </a:r>
            <a:endParaRPr kumimoji="1" lang="zh-CN" altLang="en-US" dirty="0"/>
          </a:p>
        </p:txBody>
      </p:sp>
      <p:sp>
        <p:nvSpPr>
          <p:cNvPr id="6" name="文本框 5"/>
          <p:cNvSpPr txBox="1"/>
          <p:nvPr/>
        </p:nvSpPr>
        <p:spPr>
          <a:xfrm>
            <a:off x="458864" y="1839798"/>
            <a:ext cx="1837362" cy="369332"/>
          </a:xfrm>
          <a:prstGeom prst="rect">
            <a:avLst/>
          </a:prstGeom>
          <a:noFill/>
        </p:spPr>
        <p:txBody>
          <a:bodyPr wrap="none" rtlCol="0">
            <a:spAutoFit/>
          </a:bodyPr>
          <a:lstStyle/>
          <a:p>
            <a:r>
              <a:rPr kumimoji="1" lang="zh-CN" altLang="en-US" dirty="0"/>
              <a:t>一趟式数据处理</a:t>
            </a:r>
            <a:endParaRPr kumimoji="1" lang="zh-CN" altLang="en-US" dirty="0"/>
          </a:p>
        </p:txBody>
      </p:sp>
      <p:sp>
        <p:nvSpPr>
          <p:cNvPr id="8" name="文本框 7"/>
          <p:cNvSpPr txBox="1"/>
          <p:nvPr/>
        </p:nvSpPr>
        <p:spPr>
          <a:xfrm>
            <a:off x="457200" y="4169790"/>
            <a:ext cx="1837362" cy="369332"/>
          </a:xfrm>
          <a:prstGeom prst="rect">
            <a:avLst/>
          </a:prstGeom>
          <a:noFill/>
        </p:spPr>
        <p:txBody>
          <a:bodyPr wrap="none" rtlCol="0">
            <a:spAutoFit/>
          </a:bodyPr>
          <a:lstStyle/>
          <a:p>
            <a:r>
              <a:rPr kumimoji="1" lang="zh-CN" altLang="en-US" dirty="0"/>
              <a:t>一趟式数据处理</a:t>
            </a:r>
            <a:endParaRPr kumimoji="1" lang="zh-CN" altLang="en-US" dirty="0"/>
          </a:p>
        </p:txBody>
      </p:sp>
      <p:sp>
        <p:nvSpPr>
          <p:cNvPr id="9" name="文本框 8"/>
          <p:cNvSpPr txBox="1"/>
          <p:nvPr/>
        </p:nvSpPr>
        <p:spPr>
          <a:xfrm>
            <a:off x="828747" y="822373"/>
            <a:ext cx="1107996" cy="369332"/>
          </a:xfrm>
          <a:prstGeom prst="rect">
            <a:avLst/>
          </a:prstGeom>
          <a:noFill/>
        </p:spPr>
        <p:txBody>
          <a:bodyPr wrap="none" rtlCol="0">
            <a:spAutoFit/>
          </a:bodyPr>
          <a:lstStyle/>
          <a:p>
            <a:r>
              <a:rPr kumimoji="1" lang="zh-CN" altLang="en-US" dirty="0"/>
              <a:t>多轮迭代</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normAutofit fontScale="90000"/>
          </a:bodyPr>
          <a:lstStyle/>
          <a:p>
            <a:r>
              <a:rPr lang="en-US" altLang="zh-CN" dirty="0"/>
              <a:t>Spark</a:t>
            </a:r>
            <a:r>
              <a:rPr lang="zh-CN" altLang="zh-CN" dirty="0"/>
              <a:t>与</a:t>
            </a:r>
            <a:r>
              <a:rPr lang="en-US" altLang="zh-CN" dirty="0"/>
              <a:t>Hadoop</a:t>
            </a:r>
            <a:r>
              <a:rPr lang="zh-CN" altLang="zh-CN" dirty="0"/>
              <a:t>的对比</a:t>
            </a:r>
            <a:endParaRPr lang="zh-CN" altLang="en-US" dirty="0"/>
          </a:p>
        </p:txBody>
      </p:sp>
      <p:sp>
        <p:nvSpPr>
          <p:cNvPr id="2" name="内容占位符 1"/>
          <p:cNvSpPr>
            <a:spLocks noGrp="1"/>
          </p:cNvSpPr>
          <p:nvPr>
            <p:ph idx="1"/>
          </p:nvPr>
        </p:nvSpPr>
        <p:spPr/>
        <p:txBody>
          <a:bodyPr/>
          <a:lstStyle/>
          <a:p>
            <a:r>
              <a:rPr lang="zh-CN" altLang="zh-CN" dirty="0"/>
              <a:t>使用</a:t>
            </a:r>
            <a:r>
              <a:rPr lang="en-US" altLang="zh-CN" dirty="0"/>
              <a:t>Hadoop</a:t>
            </a:r>
            <a:r>
              <a:rPr lang="zh-CN" altLang="zh-CN" dirty="0"/>
              <a:t>进行迭代计算非常耗资源</a:t>
            </a:r>
            <a:endParaRPr lang="en-US" altLang="zh-CN" dirty="0"/>
          </a:p>
          <a:p>
            <a:r>
              <a:rPr lang="en-US" altLang="zh-CN" dirty="0"/>
              <a:t>Spark</a:t>
            </a:r>
            <a:r>
              <a:rPr lang="zh-CN" altLang="zh-CN" dirty="0"/>
              <a:t>将数据载入内存后，之后的迭代计算都可以直接使用内存中的中间结果作运算，避免了从磁盘中频繁读取数据</a:t>
            </a:r>
            <a:endParaRPr lang="zh-CN" altLang="en-US" dirty="0"/>
          </a:p>
          <a:p>
            <a:endParaRPr kumimoji="1" lang="zh-CN" altLang="en-US" dirty="0"/>
          </a:p>
        </p:txBody>
      </p:sp>
      <p:graphicFrame>
        <p:nvGraphicFramePr>
          <p:cNvPr id="3" name="图表 2"/>
          <p:cNvGraphicFramePr/>
          <p:nvPr/>
        </p:nvGraphicFramePr>
        <p:xfrm>
          <a:off x="2876771" y="2000265"/>
          <a:ext cx="3390457" cy="2455803"/>
        </p:xfrm>
        <a:graphic>
          <a:graphicData uri="http://schemas.openxmlformats.org/drawingml/2006/chart">
            <c:chart xmlns:c="http://schemas.openxmlformats.org/drawingml/2006/chart" xmlns:r="http://schemas.openxmlformats.org/officeDocument/2006/relationships" r:id="rId1"/>
          </a:graphicData>
        </a:graphic>
      </p:graphicFrame>
      <p:sp>
        <p:nvSpPr>
          <p:cNvPr id="22532" name="矩形 3"/>
          <p:cNvSpPr>
            <a:spLocks noChangeArrowheads="1"/>
          </p:cNvSpPr>
          <p:nvPr/>
        </p:nvSpPr>
        <p:spPr bwMode="auto">
          <a:xfrm>
            <a:off x="2428875" y="4665618"/>
            <a:ext cx="4286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t>Hadoop</a:t>
            </a:r>
            <a:r>
              <a:rPr lang="zh-CN" altLang="zh-CN" sz="1350" dirty="0"/>
              <a:t>与</a:t>
            </a:r>
            <a:r>
              <a:rPr lang="en-US" altLang="zh-CN" sz="1350" dirty="0"/>
              <a:t>Spark</a:t>
            </a:r>
            <a:r>
              <a:rPr lang="zh-CN" altLang="zh-CN" sz="1350" dirty="0"/>
              <a:t>执行逻辑回归的时间对比</a:t>
            </a:r>
            <a:endParaRPr lang="zh-CN" altLang="en-US" sz="135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参数服务器</a:t>
            </a:r>
            <a:r>
              <a:rPr lang="en-US" altLang="zh-CN"/>
              <a:t>(Parameter Server)</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为大规模机器学习打造：海量的训练数据 </a:t>
            </a:r>
            <a:r>
              <a:rPr lang="en-US" altLang="zh-CN" dirty="0"/>
              <a:t>+ </a:t>
            </a:r>
            <a:r>
              <a:rPr lang="zh-CN" altLang="en-US" dirty="0"/>
              <a:t>超大规模模型参数</a:t>
            </a:r>
            <a:endParaRPr lang="en-US" altLang="zh-CN" dirty="0"/>
          </a:p>
          <a:p>
            <a:pPr lvl="1"/>
            <a:r>
              <a:rPr lang="en-US" altLang="zh-CN" dirty="0"/>
              <a:t>e.g., </a:t>
            </a:r>
            <a:r>
              <a:rPr lang="zh-CN" altLang="en-US" dirty="0"/>
              <a:t>利用用户点击数据训练</a:t>
            </a:r>
            <a:r>
              <a:rPr lang="en-US" altLang="zh-CN" dirty="0"/>
              <a:t>Logistic Regression</a:t>
            </a:r>
            <a:r>
              <a:rPr lang="zh-CN" altLang="en-US" dirty="0"/>
              <a:t>模型进行</a:t>
            </a:r>
            <a:r>
              <a:rPr lang="en-US" altLang="zh-CN" dirty="0"/>
              <a:t>CTR</a:t>
            </a:r>
            <a:r>
              <a:rPr lang="zh-CN" altLang="en-US" dirty="0"/>
              <a:t>预估</a:t>
            </a:r>
            <a:endParaRPr lang="en-US" altLang="zh-CN" dirty="0"/>
          </a:p>
          <a:p>
            <a:pPr lvl="1"/>
            <a:r>
              <a:rPr lang="zh-CN" altLang="en-US" dirty="0"/>
              <a:t>数据条目间相对独立，可以随机分成</a:t>
            </a:r>
            <a:r>
              <a:rPr lang="en-US" altLang="zh-CN" dirty="0"/>
              <a:t>P</a:t>
            </a:r>
            <a:r>
              <a:rPr lang="zh-CN" altLang="en-US" dirty="0"/>
              <a:t>份</a:t>
            </a:r>
            <a:endParaRPr lang="en-US" altLang="zh-CN" dirty="0"/>
          </a:p>
          <a:p>
            <a:pPr lvl="1"/>
            <a:r>
              <a:rPr lang="zh-CN" altLang="en-US" dirty="0"/>
              <a:t>模型参数互相依赖</a:t>
            </a:r>
            <a:endParaRPr lang="en-US" altLang="zh-CN" dirty="0"/>
          </a:p>
          <a:p>
            <a:r>
              <a:rPr lang="en-US" altLang="zh-CN" dirty="0"/>
              <a:t> </a:t>
            </a:r>
            <a:r>
              <a:rPr lang="zh-CN" altLang="en-US" dirty="0"/>
              <a:t>参数服务器</a:t>
            </a:r>
            <a:endParaRPr lang="en-US" altLang="zh-CN" dirty="0"/>
          </a:p>
          <a:p>
            <a:pPr lvl="1"/>
            <a:r>
              <a:rPr lang="zh-CN" altLang="en-US" dirty="0"/>
              <a:t>训练数据分发到</a:t>
            </a:r>
            <a:r>
              <a:rPr lang="en-US" altLang="zh-CN" dirty="0"/>
              <a:t>worker</a:t>
            </a:r>
            <a:r>
              <a:rPr lang="zh-CN" altLang="en-US" dirty="0"/>
              <a:t>上</a:t>
            </a:r>
            <a:endParaRPr lang="en-US" altLang="zh-CN" dirty="0"/>
          </a:p>
          <a:p>
            <a:pPr lvl="1"/>
            <a:r>
              <a:rPr lang="zh-CN" altLang="en-US" dirty="0"/>
              <a:t>单独的集群</a:t>
            </a:r>
            <a:r>
              <a:rPr lang="en-US" altLang="zh-CN" dirty="0"/>
              <a:t>(PS)</a:t>
            </a:r>
            <a:r>
              <a:rPr lang="zh-CN" altLang="en-US" dirty="0"/>
              <a:t>存储参数</a:t>
            </a:r>
            <a:endParaRPr lang="en-US" altLang="zh-CN" dirty="0"/>
          </a:p>
          <a:p>
            <a:pPr lvl="1"/>
            <a:r>
              <a:rPr lang="en-US" altLang="zh-CN" dirty="0"/>
              <a:t>Worker</a:t>
            </a:r>
            <a:r>
              <a:rPr lang="zh-CN" altLang="en-US" dirty="0"/>
              <a:t>工作步骤</a:t>
            </a:r>
            <a:endParaRPr lang="en-US" altLang="zh-CN" dirty="0"/>
          </a:p>
          <a:p>
            <a:pPr lvl="2"/>
            <a:r>
              <a:rPr lang="zh-CN" altLang="en-US" dirty="0"/>
              <a:t>依据本地数据，从</a:t>
            </a:r>
            <a:r>
              <a:rPr lang="en-US" altLang="zh-CN" dirty="0"/>
              <a:t>PS</a:t>
            </a:r>
            <a:r>
              <a:rPr lang="zh-CN" altLang="en-US" dirty="0"/>
              <a:t>上取回</a:t>
            </a:r>
            <a:br>
              <a:rPr lang="en-US" altLang="zh-CN" dirty="0"/>
            </a:br>
            <a:r>
              <a:rPr lang="zh-CN" altLang="en-US" dirty="0"/>
              <a:t>必要的参数 </a:t>
            </a:r>
            <a:r>
              <a:rPr lang="en-US" altLang="zh-CN" dirty="0"/>
              <a:t>get(keys, values)</a:t>
            </a:r>
            <a:endParaRPr lang="en-US" altLang="zh-CN" dirty="0"/>
          </a:p>
          <a:p>
            <a:pPr lvl="2"/>
            <a:r>
              <a:rPr lang="zh-CN" altLang="en-US" dirty="0"/>
              <a:t>本地计算参数梯度</a:t>
            </a:r>
            <a:endParaRPr lang="en-US" altLang="zh-CN" dirty="0"/>
          </a:p>
          <a:p>
            <a:pPr lvl="2"/>
            <a:r>
              <a:rPr lang="zh-CN" altLang="en-US" dirty="0"/>
              <a:t>传递梯度到</a:t>
            </a:r>
            <a:r>
              <a:rPr lang="en-US" altLang="zh-CN" dirty="0"/>
              <a:t>PS,</a:t>
            </a:r>
            <a:r>
              <a:rPr lang="zh-CN" altLang="en-US" dirty="0"/>
              <a:t>更新参数值</a:t>
            </a:r>
            <a:br>
              <a:rPr lang="en-US" altLang="zh-CN" dirty="0"/>
            </a:br>
            <a:r>
              <a:rPr lang="en-US" altLang="zh-CN" dirty="0"/>
              <a:t>push(keys, values)</a:t>
            </a:r>
            <a:endParaRPr lang="en-US" altLang="zh-CN" dirty="0"/>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2F264DDB-364C-410E-A66B-B19CEFA5EF0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219895" y="2023134"/>
            <a:ext cx="3281121" cy="25960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TensorFlow</a:t>
            </a:r>
            <a:endParaRPr lang="zh-CN" altLang="en-US" dirty="0"/>
          </a:p>
        </p:txBody>
      </p:sp>
      <p:sp>
        <p:nvSpPr>
          <p:cNvPr id="3" name="内容占位符 2"/>
          <p:cNvSpPr>
            <a:spLocks noGrp="1"/>
          </p:cNvSpPr>
          <p:nvPr>
            <p:ph idx="1"/>
          </p:nvPr>
        </p:nvSpPr>
        <p:spPr>
          <a:xfrm>
            <a:off x="457200" y="819150"/>
            <a:ext cx="5623089" cy="3937000"/>
          </a:xfrm>
        </p:spPr>
        <p:txBody>
          <a:bodyPr>
            <a:normAutofit/>
          </a:bodyPr>
          <a:lstStyle/>
          <a:p>
            <a:r>
              <a:rPr lang="zh-CN" altLang="en-US" dirty="0"/>
              <a:t>基于</a:t>
            </a:r>
            <a:r>
              <a:rPr lang="en-US" altLang="zh-CN" dirty="0" err="1"/>
              <a:t>DistBelief</a:t>
            </a:r>
            <a:r>
              <a:rPr lang="zh-CN" altLang="en-US" dirty="0"/>
              <a:t>进行研发的人工智能系统，是目前最流行的深度学习框架之一</a:t>
            </a:r>
            <a:endParaRPr lang="en-US" altLang="zh-CN" dirty="0"/>
          </a:p>
          <a:p>
            <a:r>
              <a:rPr lang="zh-CN" altLang="en-US" dirty="0"/>
              <a:t>特点：</a:t>
            </a:r>
            <a:endParaRPr lang="en-US" altLang="zh-CN" dirty="0"/>
          </a:p>
          <a:p>
            <a:pPr lvl="1"/>
            <a:r>
              <a:rPr lang="zh-CN" altLang="en-US" dirty="0"/>
              <a:t>将求解过程表达成各个操作的组合，操作与操作之间通过数据流进行交互</a:t>
            </a:r>
            <a:endParaRPr lang="en-US" altLang="zh-CN" dirty="0"/>
          </a:p>
          <a:p>
            <a:pPr lvl="1"/>
            <a:r>
              <a:rPr lang="zh-CN" altLang="en-US" dirty="0"/>
              <a:t>跨平台：可在小到一部智能手机、大到数千台数据中心服务器（含</a:t>
            </a:r>
            <a:r>
              <a:rPr lang="en-US" altLang="zh-CN" dirty="0"/>
              <a:t>GPU)</a:t>
            </a:r>
            <a:r>
              <a:rPr lang="zh-CN" altLang="en-US" dirty="0"/>
              <a:t>的各种设备上运行</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2F264DDB-364C-410E-A66B-B19CEFA5EF0F}" type="slidenum">
              <a:rPr lang="zh-CN" altLang="en-US" smtClean="0"/>
            </a:fld>
            <a:endParaRPr lang="zh-CN" altLang="en-US"/>
          </a:p>
        </p:txBody>
      </p:sp>
      <p:pic>
        <p:nvPicPr>
          <p:cNvPr id="1026" name="Picture 2" descr="https://timgsa.baidu.com/timg?image&amp;quality=80&amp;size=b9999_10000&amp;sec=1505304217270&amp;di=04234505b52c30dfe6da7df66bde177e&amp;imgtype=0&amp;src=http%3A%2F%2Fwww.36dsj.com%2Fwp-content%2Fuploads%2F2016%2F04%2F83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2948" y="521462"/>
            <a:ext cx="2501478" cy="44470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Thanks!</a:t>
            </a:r>
            <a:r>
              <a:rPr kumimoji="1" lang="zh-CN" altLang="en-US" dirty="0"/>
              <a:t> </a:t>
            </a: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百万级别</a:t>
            </a:r>
            <a:r>
              <a:rPr lang="en-US" altLang="zh-CN"/>
              <a:t>(million)</a:t>
            </a:r>
            <a:r>
              <a:rPr lang="zh-CN" altLang="en-US"/>
              <a:t>数据样本</a:t>
            </a:r>
            <a:endParaRPr lang="en-US" dirty="0"/>
          </a:p>
        </p:txBody>
      </p:sp>
      <p:sp>
        <p:nvSpPr>
          <p:cNvPr id="3" name="Content Placeholder 2"/>
          <p:cNvSpPr>
            <a:spLocks noGrp="1"/>
          </p:cNvSpPr>
          <p:nvPr>
            <p:ph idx="1"/>
          </p:nvPr>
        </p:nvSpPr>
        <p:spPr/>
        <p:txBody>
          <a:bodyPr/>
          <a:lstStyle/>
          <a:p>
            <a:r>
              <a:rPr lang="zh-CN" altLang="en-US" dirty="0"/>
              <a:t>当前大部分数据集合的规模</a:t>
            </a:r>
            <a:endParaRPr lang="en-US" dirty="0"/>
          </a:p>
          <a:p>
            <a:r>
              <a:rPr lang="zh-CN" altLang="en-US" dirty="0"/>
              <a:t>人工处理：可以通过众包的方式</a:t>
            </a:r>
            <a:endParaRPr lang="en-US" dirty="0"/>
          </a:p>
          <a:p>
            <a:r>
              <a:rPr lang="zh-CN" altLang="en-US" dirty="0"/>
              <a:t>自动处理</a:t>
            </a:r>
            <a:endParaRPr lang="en-US" altLang="zh-CN" dirty="0"/>
          </a:p>
          <a:p>
            <a:pPr lvl="1"/>
            <a:r>
              <a:rPr lang="zh-CN" altLang="en-US" dirty="0"/>
              <a:t>低于</a:t>
            </a:r>
            <a:r>
              <a:rPr lang="en-US" altLang="zh-CN" dirty="0"/>
              <a:t>O(n</a:t>
            </a:r>
            <a:r>
              <a:rPr lang="en-US" altLang="zh-CN" baseline="30000" dirty="0"/>
              <a:t>2</a:t>
            </a:r>
            <a:r>
              <a:rPr lang="en-US" altLang="zh-CN" dirty="0"/>
              <a:t>)</a:t>
            </a:r>
            <a:r>
              <a:rPr lang="zh-CN" altLang="en-US" dirty="0"/>
              <a:t>的算法</a:t>
            </a:r>
            <a:endParaRPr lang="en-US" altLang="zh-CN" dirty="0"/>
          </a:p>
          <a:p>
            <a:pPr lvl="1"/>
            <a:r>
              <a:rPr lang="zh-CN" altLang="en-US" dirty="0"/>
              <a:t>并行化后的</a:t>
            </a:r>
            <a:r>
              <a:rPr lang="en-US" altLang="zh-CN" dirty="0"/>
              <a:t>O(n</a:t>
            </a:r>
            <a:r>
              <a:rPr lang="en-US" altLang="zh-CN" baseline="30000" dirty="0"/>
              <a:t>2</a:t>
            </a:r>
            <a:r>
              <a:rPr lang="en-US" altLang="zh-CN" dirty="0"/>
              <a:t>)</a:t>
            </a:r>
            <a:r>
              <a:rPr lang="zh-CN" altLang="en-US" dirty="0"/>
              <a:t>算法</a:t>
            </a:r>
            <a:endParaRPr lang="en-US" dirty="0"/>
          </a:p>
          <a:p>
            <a:r>
              <a:rPr lang="en-US" dirty="0"/>
              <a:t>1M </a:t>
            </a:r>
            <a:r>
              <a:rPr lang="zh-CN" altLang="en-US" dirty="0"/>
              <a:t>数据集合不会太过于多样化</a:t>
            </a:r>
            <a:endParaRPr lang="en-US" dirty="0"/>
          </a:p>
          <a:p>
            <a:pPr lvl="1"/>
            <a:r>
              <a:rPr lang="zh-CN" altLang="en-US" dirty="0"/>
              <a:t>可能会含有</a:t>
            </a:r>
            <a:r>
              <a:rPr lang="en-US" altLang="zh-CN" dirty="0"/>
              <a:t>(</a:t>
            </a:r>
            <a:r>
              <a:rPr lang="zh-CN" altLang="en-US" dirty="0"/>
              <a:t>近似</a:t>
            </a:r>
            <a:r>
              <a:rPr lang="en-US" altLang="zh-CN" dirty="0"/>
              <a:t>)</a:t>
            </a:r>
            <a:r>
              <a:rPr lang="zh-CN" altLang="en-US" dirty="0"/>
              <a:t>重复的数据</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十亿级别</a:t>
            </a:r>
            <a:r>
              <a:rPr lang="en-US" altLang="zh-CN"/>
              <a:t>(billion)</a:t>
            </a:r>
            <a:r>
              <a:rPr lang="zh-CN" altLang="en-US"/>
              <a:t>数据样本</a:t>
            </a:r>
            <a:endParaRPr lang="en-US" dirty="0"/>
          </a:p>
        </p:txBody>
      </p:sp>
      <p:sp>
        <p:nvSpPr>
          <p:cNvPr id="3" name="Content Placeholder 2"/>
          <p:cNvSpPr>
            <a:spLocks noGrp="1"/>
          </p:cNvSpPr>
          <p:nvPr>
            <p:ph idx="1"/>
          </p:nvPr>
        </p:nvSpPr>
        <p:spPr/>
        <p:txBody>
          <a:bodyPr/>
          <a:lstStyle/>
          <a:p>
            <a:r>
              <a:rPr lang="en-US" dirty="0"/>
              <a:t>Web-scale</a:t>
            </a:r>
            <a:endParaRPr lang="en-US" dirty="0"/>
          </a:p>
          <a:p>
            <a:r>
              <a:rPr lang="zh-CN" altLang="en-US" dirty="0"/>
              <a:t>几乎一定会含有不同的数据格式和形式</a:t>
            </a:r>
            <a:endParaRPr lang="en-US" dirty="0"/>
          </a:p>
          <a:p>
            <a:pPr lvl="1"/>
            <a:r>
              <a:rPr lang="en-US" dirty="0"/>
              <a:t>ASCII text, pictures, </a:t>
            </a:r>
            <a:r>
              <a:rPr lang="en-US" dirty="0" err="1"/>
              <a:t>javascript</a:t>
            </a:r>
            <a:r>
              <a:rPr lang="en-US" dirty="0"/>
              <a:t> code, PDF documents…</a:t>
            </a:r>
            <a:endParaRPr lang="en-US" dirty="0"/>
          </a:p>
          <a:p>
            <a:r>
              <a:rPr lang="zh-CN" altLang="en-US" dirty="0"/>
              <a:t>几乎一定会含有</a:t>
            </a:r>
            <a:r>
              <a:rPr lang="en-US" altLang="zh-CN" dirty="0"/>
              <a:t>(</a:t>
            </a:r>
            <a:r>
              <a:rPr lang="zh-CN" altLang="en-US" dirty="0"/>
              <a:t>近似</a:t>
            </a:r>
            <a:r>
              <a:rPr lang="en-US" altLang="zh-CN" dirty="0"/>
              <a:t>)</a:t>
            </a:r>
            <a:r>
              <a:rPr lang="zh-CN" altLang="en-US" dirty="0"/>
              <a:t>重复的数据</a:t>
            </a:r>
            <a:endParaRPr lang="en-US" dirty="0"/>
          </a:p>
          <a:p>
            <a:r>
              <a:rPr lang="zh-CN" altLang="en-US" dirty="0"/>
              <a:t>如何存储开始成为问题（分布式存储）</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万亿级别</a:t>
            </a:r>
            <a:r>
              <a:rPr lang="en-US" altLang="zh-CN"/>
              <a:t>(trillion)</a:t>
            </a:r>
            <a:r>
              <a:rPr lang="zh-CN" altLang="en-US"/>
              <a:t>数据样本</a:t>
            </a:r>
            <a:endParaRPr lang="en-US" dirty="0"/>
          </a:p>
        </p:txBody>
      </p:sp>
      <p:sp>
        <p:nvSpPr>
          <p:cNvPr id="3" name="Content Placeholder 2"/>
          <p:cNvSpPr>
            <a:spLocks noGrp="1"/>
          </p:cNvSpPr>
          <p:nvPr>
            <p:ph idx="1"/>
          </p:nvPr>
        </p:nvSpPr>
        <p:spPr/>
        <p:txBody>
          <a:bodyPr/>
          <a:lstStyle/>
          <a:p>
            <a:r>
              <a:rPr lang="zh-CN" altLang="en-US"/>
              <a:t>对现有的数据存储、管理和分析技术提出了很大的挑战</a:t>
            </a:r>
            <a:endParaRPr lang="en-US" altLang="zh-CN"/>
          </a:p>
          <a:p>
            <a:pPr lvl="1"/>
            <a:r>
              <a:rPr lang="zh-CN" altLang="en-US"/>
              <a:t>数据很难存储在同一个物理地址</a:t>
            </a:r>
            <a:endParaRPr lang="en-US" altLang="zh-CN"/>
          </a:p>
          <a:p>
            <a:pPr lvl="2"/>
            <a:r>
              <a:rPr lang="zh-CN" altLang="en-US"/>
              <a:t>分布式处理，但是又要考虑容错等机制，复杂性进一步上升</a:t>
            </a:r>
            <a:endParaRPr lang="en-US" altLang="zh-CN"/>
          </a:p>
          <a:p>
            <a:pPr lvl="1"/>
            <a:r>
              <a:rPr lang="zh-CN" altLang="en-US"/>
              <a:t>几乎无法得知数据的全貌</a:t>
            </a:r>
            <a:r>
              <a:rPr lang="en-US" altLang="zh-CN"/>
              <a:t>(</a:t>
            </a:r>
            <a:r>
              <a:rPr lang="zh-CN" altLang="en-US"/>
              <a:t>难以实现有效采样</a:t>
            </a:r>
            <a:r>
              <a:rPr lang="en-US" altLang="zh-CN"/>
              <a:t>)</a:t>
            </a:r>
            <a:endParaRPr lang="en-US" altLang="zh-CN"/>
          </a:p>
          <a:p>
            <a:pPr lvl="1"/>
            <a:r>
              <a:rPr lang="zh-CN" altLang="en-US"/>
              <a:t>数据隐私</a:t>
            </a:r>
            <a:r>
              <a:rPr lang="en-US" altLang="zh-CN"/>
              <a:t>/</a:t>
            </a:r>
            <a:r>
              <a:rPr lang="zh-CN" altLang="en-US"/>
              <a:t>不一致</a:t>
            </a:r>
            <a:r>
              <a:rPr lang="en-US" altLang="zh-CN"/>
              <a:t>/</a:t>
            </a:r>
            <a:r>
              <a:rPr lang="zh-CN" altLang="en-US"/>
              <a:t>数据分布偏斜都成为问题</a:t>
            </a:r>
            <a:endParaRPr lang="en-US"/>
          </a:p>
          <a:p>
            <a:r>
              <a:rPr lang="zh-CN" altLang="en-US"/>
              <a:t>对等模式</a:t>
            </a:r>
            <a:r>
              <a:rPr lang="en-US" altLang="zh-CN"/>
              <a:t>(</a:t>
            </a:r>
            <a:r>
              <a:rPr lang="en-US"/>
              <a:t>Peer-to-peer paradigm)</a:t>
            </a:r>
            <a:r>
              <a:rPr lang="zh-CN" altLang="en-US"/>
              <a:t>可能是唯一的处理方式</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rgbClr val="1A3F6C"/>
                </a:solidFill>
                <a:latin typeface="Heiti SC Medium" pitchFamily="2" charset="-128"/>
                <a:ea typeface="Heiti SC Medium" pitchFamily="2" charset="-128"/>
                <a:cs typeface="Yuppy SC" panose="020F0603040207020204" pitchFamily="34" charset="-122"/>
              </a:rPr>
              <a:t>大数据管理与分析平台介绍</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大数据的规模挑战</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(Volume)</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rgbClr val="1A3F6C"/>
                </a:solidFill>
                <a:latin typeface="Heiti SC Medium" pitchFamily="2" charset="-128"/>
                <a:ea typeface="Heiti SC Medium" pitchFamily="2" charset="-128"/>
                <a:cs typeface="Yuppy SC" panose="020F0603040207020204" pitchFamily="34" charset="-122"/>
              </a:rPr>
              <a:t>大数据平台的发展历程</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分布式存储与分布式计算</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Hadoop</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与</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Spark</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实践</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我们要如何应对数据增长？</a:t>
            </a:r>
            <a:endParaRPr lang="en-US" dirty="0"/>
          </a:p>
        </p:txBody>
      </p:sp>
      <p:sp>
        <p:nvSpPr>
          <p:cNvPr id="4" name="Text Placeholder 3"/>
          <p:cNvSpPr txBox="1"/>
          <p:nvPr/>
        </p:nvSpPr>
        <p:spPr>
          <a:xfrm>
            <a:off x="629842" y="821765"/>
            <a:ext cx="3868340" cy="637391"/>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100" b="1" dirty="0" smtClean="0"/>
              <a:t>垂直的</a:t>
            </a:r>
            <a:r>
              <a:rPr lang="en-US" sz="2100" b="1" dirty="0" smtClean="0"/>
              <a:t>“Scale Up”</a:t>
            </a:r>
            <a:endParaRPr lang="en-US" sz="2100" b="1" dirty="0"/>
          </a:p>
        </p:txBody>
      </p:sp>
      <p:sp>
        <p:nvSpPr>
          <p:cNvPr id="5" name="Content Placeholder 4"/>
          <p:cNvSpPr txBox="1"/>
          <p:nvPr/>
        </p:nvSpPr>
        <p:spPr>
          <a:xfrm>
            <a:off x="629842" y="1459156"/>
            <a:ext cx="3868340" cy="1799216"/>
          </a:xfrm>
          <a:prstGeom prst="rect">
            <a:avLst/>
          </a:prstGeom>
        </p:spPr>
        <p:txBody>
          <a:bodyPr>
            <a:normAutofit/>
          </a:bodyPr>
          <a:lstStyle>
            <a:lvl1pPr marL="342900" indent="-342900" algn="l" defTabSz="914400" rtl="0" eaLnBrk="1"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smtClean="0"/>
              <a:t>Add more resources to an existing system running the service.</a:t>
            </a:r>
            <a:endParaRPr lang="en-US" sz="2000" dirty="0" smtClean="0"/>
          </a:p>
          <a:p>
            <a:r>
              <a:rPr lang="en-US" sz="2000" dirty="0" smtClean="0"/>
              <a:t>Easier, but limited scale.</a:t>
            </a:r>
            <a:endParaRPr lang="en-US" sz="2000" dirty="0" smtClean="0"/>
          </a:p>
          <a:p>
            <a:r>
              <a:rPr lang="en-US" sz="2000" dirty="0" smtClean="0"/>
              <a:t>Single point of failure</a:t>
            </a:r>
            <a:endParaRPr lang="en-US" sz="2000" dirty="0"/>
          </a:p>
        </p:txBody>
      </p:sp>
      <p:sp>
        <p:nvSpPr>
          <p:cNvPr id="6" name="Text Placeholder 5"/>
          <p:cNvSpPr txBox="1"/>
          <p:nvPr/>
        </p:nvSpPr>
        <p:spPr>
          <a:xfrm>
            <a:off x="4629150" y="821765"/>
            <a:ext cx="3887391" cy="637391"/>
          </a:xfrm>
          <a:prstGeom prst="rect">
            <a:avLst/>
          </a:prstGeom>
        </p:spPr>
        <p:txBody>
          <a:bodyPr>
            <a:normAutofit/>
          </a:bodyPr>
          <a:lstStyle>
            <a:lvl1pPr marL="342900" indent="-342900" algn="l" defTabSz="914400" rtl="0" eaLnBrk="1"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100" b="1" dirty="0">
                <a:latin typeface="微软雅黑" panose="020B0503020204020204" pitchFamily="34" charset="-122"/>
                <a:ea typeface="微软雅黑" panose="020B0503020204020204" pitchFamily="34" charset="-122"/>
              </a:rPr>
              <a:t>水平的</a:t>
            </a:r>
            <a:r>
              <a:rPr lang="en-US" sz="2100" b="1" dirty="0" smtClean="0"/>
              <a:t>“Scale Out”</a:t>
            </a:r>
            <a:endParaRPr lang="en-US" sz="2100" b="1" dirty="0"/>
          </a:p>
        </p:txBody>
      </p:sp>
      <p:sp>
        <p:nvSpPr>
          <p:cNvPr id="7" name="Content Placeholder 6"/>
          <p:cNvSpPr txBox="1"/>
          <p:nvPr/>
        </p:nvSpPr>
        <p:spPr>
          <a:xfrm>
            <a:off x="4629150" y="1459156"/>
            <a:ext cx="3887391" cy="1799216"/>
          </a:xfrm>
          <a:prstGeom prst="rect">
            <a:avLst/>
          </a:prstGeom>
        </p:spPr>
        <p:txBody>
          <a:bodyPr>
            <a:noAutofit/>
          </a:bodyPr>
          <a:lstStyle>
            <a:lvl1pPr marL="342900" indent="-342900" algn="l" defTabSz="914400" rtl="0" eaLnBrk="1" latinLnBrk="0" hangingPunct="1">
              <a:lnSpc>
                <a:spcPct val="100000"/>
              </a:lnSpc>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00000"/>
              </a:lnSpc>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00000"/>
              </a:lnSpc>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0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smtClean="0"/>
              <a:t>Run the service over multiple systems, and orchestrate communication between them.</a:t>
            </a:r>
            <a:endParaRPr lang="en-US" sz="2000" dirty="0" smtClean="0"/>
          </a:p>
          <a:p>
            <a:r>
              <a:rPr lang="en-US" sz="2000" dirty="0" smtClean="0"/>
              <a:t>Harder, but massive scale.</a:t>
            </a:r>
            <a:endParaRPr lang="en-US" sz="2000" dirty="0" smtClean="0"/>
          </a:p>
          <a:p>
            <a:r>
              <a:rPr lang="en-US" sz="2000" dirty="0" smtClean="0"/>
              <a:t>Overhead to manage nodes.</a:t>
            </a:r>
            <a:endParaRPr lang="en-US" sz="2000"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41791" y="3920768"/>
            <a:ext cx="490806" cy="699980"/>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895" y="3795154"/>
            <a:ext cx="666962" cy="95120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990" y="3425386"/>
            <a:ext cx="933215" cy="1330935"/>
          </a:xfrm>
          <a:prstGeom prst="rect">
            <a:avLst/>
          </a:prstGeom>
        </p:spPr>
      </p:pic>
      <p:pic>
        <p:nvPicPr>
          <p:cNvPr id="11" name="Picture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30642" y="3920768"/>
            <a:ext cx="490806" cy="699980"/>
          </a:xfrm>
          <a:prstGeom prst="rect">
            <a:avLst/>
          </a:prstGeom>
        </p:spPr>
      </p:pic>
      <p:pic>
        <p:nvPicPr>
          <p:cNvPr id="12" name="Picture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91006" y="3876813"/>
            <a:ext cx="490806" cy="699980"/>
          </a:xfrm>
          <a:prstGeom prst="rect">
            <a:avLst/>
          </a:prstGeom>
        </p:spPr>
      </p:pic>
      <p:pic>
        <p:nvPicPr>
          <p:cNvPr id="13"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51370" y="3825702"/>
            <a:ext cx="490806" cy="699980"/>
          </a:xfrm>
          <a:prstGeom prst="rect">
            <a:avLst/>
          </a:prstGeom>
        </p:spPr>
      </p:pic>
      <p:pic>
        <p:nvPicPr>
          <p:cNvPr id="14" name="Picture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42482" y="4046383"/>
            <a:ext cx="490806" cy="699980"/>
          </a:xfrm>
          <a:prstGeom prst="rect">
            <a:avLst/>
          </a:prstGeom>
        </p:spPr>
      </p:pic>
      <p:sp>
        <p:nvSpPr>
          <p:cNvPr id="15" name="Curved Down Arrow 14"/>
          <p:cNvSpPr/>
          <p:nvPr/>
        </p:nvSpPr>
        <p:spPr>
          <a:xfrm rot="20658607">
            <a:off x="1599030" y="364431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6" name="Curved Down Arrow 15"/>
          <p:cNvSpPr/>
          <p:nvPr/>
        </p:nvSpPr>
        <p:spPr>
          <a:xfrm rot="20658607">
            <a:off x="2450770" y="337763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Cross 16"/>
          <p:cNvSpPr/>
          <p:nvPr/>
        </p:nvSpPr>
        <p:spPr>
          <a:xfrm>
            <a:off x="5904161" y="416573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Cross 17"/>
          <p:cNvSpPr/>
          <p:nvPr/>
        </p:nvSpPr>
        <p:spPr>
          <a:xfrm>
            <a:off x="6815966" y="415246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Cross 18"/>
          <p:cNvSpPr/>
          <p:nvPr/>
        </p:nvSpPr>
        <p:spPr>
          <a:xfrm>
            <a:off x="7650610" y="41108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传统分布式数据管理和计算</a:t>
            </a:r>
            <a:endParaRPr kumimoji="1" lang="zh-CN" altLang="en-US" dirty="0"/>
          </a:p>
        </p:txBody>
      </p:sp>
      <p:sp>
        <p:nvSpPr>
          <p:cNvPr id="3" name="内容占位符 2"/>
          <p:cNvSpPr>
            <a:spLocks noGrp="1"/>
          </p:cNvSpPr>
          <p:nvPr>
            <p:ph idx="1"/>
          </p:nvPr>
        </p:nvSpPr>
        <p:spPr>
          <a:xfrm>
            <a:off x="457200" y="948266"/>
            <a:ext cx="5452712" cy="3807883"/>
          </a:xfrm>
        </p:spPr>
        <p:txBody>
          <a:bodyPr>
            <a:normAutofit fontScale="92500" lnSpcReduction="10000"/>
          </a:bodyPr>
          <a:lstStyle/>
          <a:p>
            <a:r>
              <a:rPr kumimoji="1" lang="zh-CN" altLang="en-US" sz="1800" dirty="0"/>
              <a:t>分布式文件系统</a:t>
            </a:r>
            <a:endParaRPr kumimoji="1" lang="en-US" altLang="zh-CN" sz="1800" dirty="0"/>
          </a:p>
          <a:p>
            <a:pPr lvl="1"/>
            <a:r>
              <a:rPr lang="en-US" altLang="zh-CN" sz="1600" dirty="0"/>
              <a:t>Sun</a:t>
            </a:r>
            <a:r>
              <a:rPr lang="zh-CN" altLang="en-US" sz="1600" dirty="0"/>
              <a:t>微系统公司：网络文件系统</a:t>
            </a:r>
            <a:r>
              <a:rPr lang="en-US" altLang="zh-CN" sz="1600" dirty="0"/>
              <a:t>NFS</a:t>
            </a:r>
            <a:r>
              <a:rPr lang="zh-CN" altLang="en-US" sz="1600" dirty="0"/>
              <a:t>，作为</a:t>
            </a:r>
            <a:r>
              <a:rPr lang="en-US" altLang="zh-CN" sz="1600" dirty="0"/>
              <a:t>TCP/IP</a:t>
            </a:r>
            <a:r>
              <a:rPr lang="zh-CN" altLang="en-US" sz="1600" dirty="0"/>
              <a:t>网上的文件共享系统</a:t>
            </a:r>
            <a:endParaRPr kumimoji="1" lang="en-US" altLang="zh-CN" sz="1600" dirty="0"/>
          </a:p>
          <a:p>
            <a:pPr lvl="1"/>
            <a:r>
              <a:rPr kumimoji="1" lang="zh-CN" altLang="en-US" sz="1600" dirty="0"/>
              <a:t>微软：</a:t>
            </a:r>
            <a:r>
              <a:rPr kumimoji="1" lang="en-US" altLang="zh-CN" sz="1600" dirty="0"/>
              <a:t>Windows</a:t>
            </a:r>
            <a:r>
              <a:rPr kumimoji="1" lang="zh-CN" altLang="en-US" sz="1600" dirty="0"/>
              <a:t>文件共享</a:t>
            </a:r>
            <a:endParaRPr kumimoji="1" lang="en-US" altLang="zh-CN" sz="1600" dirty="0"/>
          </a:p>
          <a:p>
            <a:endParaRPr kumimoji="1" lang="en-US" altLang="zh-CN" sz="1800" dirty="0"/>
          </a:p>
          <a:p>
            <a:r>
              <a:rPr kumimoji="1" lang="zh-CN" altLang="en-US" sz="1800" dirty="0"/>
              <a:t>分布式数据库</a:t>
            </a:r>
            <a:endParaRPr kumimoji="1" lang="en-US" altLang="zh-CN" sz="1800" dirty="0"/>
          </a:p>
          <a:p>
            <a:pPr lvl="1"/>
            <a:r>
              <a:rPr kumimoji="1" lang="en-US" altLang="zh-CN" sz="1600" dirty="0"/>
              <a:t>E.g.,</a:t>
            </a:r>
            <a:r>
              <a:rPr kumimoji="1" lang="zh-CN" altLang="en-US" sz="1600" dirty="0"/>
              <a:t> </a:t>
            </a:r>
            <a:r>
              <a:rPr kumimoji="1" lang="en-US" altLang="zh-CN" sz="1600" dirty="0"/>
              <a:t>Oracle</a:t>
            </a:r>
            <a:r>
              <a:rPr kumimoji="1" lang="zh-CN" altLang="en-US" sz="1600" dirty="0"/>
              <a:t>、</a:t>
            </a:r>
            <a:r>
              <a:rPr kumimoji="1" lang="en-US" altLang="zh-CN" sz="1600" dirty="0"/>
              <a:t>DB2</a:t>
            </a:r>
            <a:r>
              <a:rPr kumimoji="1" lang="zh-CN" altLang="en-US" sz="1600" dirty="0"/>
              <a:t> </a:t>
            </a:r>
            <a:r>
              <a:rPr kumimoji="1" lang="en-US" altLang="zh-CN" sz="1600" dirty="0"/>
              <a:t>……</a:t>
            </a:r>
            <a:endParaRPr kumimoji="1" lang="en-US" altLang="zh-CN" sz="1600" dirty="0"/>
          </a:p>
          <a:p>
            <a:endParaRPr kumimoji="1" lang="en-US" altLang="zh-CN" sz="1800" dirty="0"/>
          </a:p>
          <a:p>
            <a:r>
              <a:rPr kumimoji="1" lang="zh-CN" altLang="en-US" sz="1800" dirty="0"/>
              <a:t>分布式计算平台</a:t>
            </a:r>
            <a:endParaRPr kumimoji="1" lang="en-US" altLang="zh-CN" sz="1800" dirty="0"/>
          </a:p>
          <a:p>
            <a:pPr lvl="1"/>
            <a:r>
              <a:rPr kumimoji="1" lang="en-US" altLang="zh-CN" sz="1600" dirty="0"/>
              <a:t>MPI</a:t>
            </a:r>
            <a:r>
              <a:rPr kumimoji="1" lang="zh-CN" altLang="en-US" sz="1600" dirty="0"/>
              <a:t>：</a:t>
            </a:r>
            <a:r>
              <a:rPr lang="zh-CN" altLang="en-US" sz="1600" dirty="0">
                <a:latin typeface="Times" panose="02020603050405020304" pitchFamily="18" charset="0"/>
                <a:cs typeface="Times" panose="02020603050405020304" pitchFamily="18" charset="0"/>
              </a:rPr>
              <a:t>基于消息传递的高性能并行计算编程接口</a:t>
            </a:r>
            <a:endParaRPr kumimoji="1" lang="en-US" altLang="zh-CN" sz="1600" dirty="0"/>
          </a:p>
          <a:p>
            <a:pPr lvl="1"/>
            <a:r>
              <a:rPr lang="zh-CN" altLang="en-US" sz="1600" dirty="0">
                <a:latin typeface="Times" panose="02020603050405020304" pitchFamily="18" charset="0"/>
                <a:cs typeface="Times" panose="02020603050405020304" pitchFamily="18" charset="0"/>
              </a:rPr>
              <a:t>优点：功能强大，性能高效，历史悠久，系统成熟 </a:t>
            </a:r>
            <a:r>
              <a:rPr lang="en-US" altLang="zh-CN" sz="1600" dirty="0">
                <a:latin typeface="Times" panose="02020603050405020304" pitchFamily="18" charset="0"/>
                <a:cs typeface="Times" panose="02020603050405020304" pitchFamily="18" charset="0"/>
              </a:rPr>
              <a:t>(1994</a:t>
            </a:r>
            <a:r>
              <a:rPr lang="zh-CN" altLang="en-US" sz="1600" dirty="0">
                <a:latin typeface="Times" panose="02020603050405020304" pitchFamily="18" charset="0"/>
                <a:cs typeface="Times" panose="02020603050405020304" pitchFamily="18" charset="0"/>
              </a:rPr>
              <a:t>年发布</a:t>
            </a:r>
            <a:r>
              <a:rPr lang="en-US" altLang="zh-CN" sz="1600" dirty="0">
                <a:latin typeface="Times" panose="02020603050405020304" pitchFamily="18" charset="0"/>
                <a:cs typeface="Times" panose="02020603050405020304" pitchFamily="18" charset="0"/>
              </a:rPr>
              <a:t>MPI 1.0</a:t>
            </a:r>
            <a:r>
              <a:rPr lang="zh-CN" altLang="en-US" sz="1600" dirty="0">
                <a:latin typeface="Times" panose="02020603050405020304" pitchFamily="18" charset="0"/>
                <a:cs typeface="Times" panose="02020603050405020304" pitchFamily="18" charset="0"/>
              </a:rPr>
              <a:t>，目前</a:t>
            </a:r>
            <a:r>
              <a:rPr lang="en-US" altLang="zh-CN" sz="1600" dirty="0">
                <a:latin typeface="Times" panose="02020603050405020304" pitchFamily="18" charset="0"/>
                <a:cs typeface="Times" panose="02020603050405020304" pitchFamily="18" charset="0"/>
              </a:rPr>
              <a:t>MPI-3</a:t>
            </a:r>
            <a:r>
              <a:rPr lang="zh-CN" altLang="en-US" sz="1600" dirty="0">
                <a:latin typeface="Times" panose="02020603050405020304" pitchFamily="18" charset="0"/>
                <a:cs typeface="Times" panose="02020603050405020304" pitchFamily="18" charset="0"/>
              </a:rPr>
              <a:t>已经发布</a:t>
            </a:r>
            <a:r>
              <a:rPr lang="en-US" altLang="zh-CN" sz="1600" dirty="0">
                <a:latin typeface="Times" panose="02020603050405020304" pitchFamily="18" charset="0"/>
                <a:cs typeface="Times" panose="02020603050405020304" pitchFamily="18" charset="0"/>
              </a:rPr>
              <a:t>)</a:t>
            </a:r>
            <a:endParaRPr lang="en-US" altLang="zh-CN" sz="1600" dirty="0">
              <a:latin typeface="Times" panose="02020603050405020304" pitchFamily="18" charset="0"/>
              <a:cs typeface="Times" panose="02020603050405020304" pitchFamily="18" charset="0"/>
            </a:endParaRPr>
          </a:p>
          <a:p>
            <a:pPr lvl="1"/>
            <a:r>
              <a:rPr lang="zh-CN" altLang="en-US" sz="1600" dirty="0">
                <a:latin typeface="Times" panose="02020603050405020304" pitchFamily="18" charset="0"/>
                <a:cs typeface="Times" panose="02020603050405020304" pitchFamily="18" charset="0"/>
              </a:rPr>
              <a:t>缺点：编程语言比较基础</a:t>
            </a:r>
            <a:r>
              <a:rPr lang="en-US" altLang="zh-CN" sz="1600" dirty="0">
                <a:latin typeface="Times" panose="02020603050405020304" pitchFamily="18" charset="0"/>
                <a:cs typeface="Times" panose="02020603050405020304" pitchFamily="18" charset="0"/>
              </a:rPr>
              <a:t>(C/C++/Fortran)</a:t>
            </a:r>
            <a:r>
              <a:rPr lang="zh-CN" altLang="en-US" sz="1600" dirty="0">
                <a:latin typeface="Times" panose="02020603050405020304" pitchFamily="18" charset="0"/>
                <a:cs typeface="Times" panose="02020603050405020304" pitchFamily="18" charset="0"/>
              </a:rPr>
              <a:t>、错误恢复机制缺乏</a:t>
            </a:r>
            <a:endParaRPr kumimoji="1" lang="en-US" altLang="zh-CN" sz="1800" dirty="0"/>
          </a:p>
        </p:txBody>
      </p:sp>
      <p:pic>
        <p:nvPicPr>
          <p:cNvPr id="4" name="图片 3"/>
          <p:cNvPicPr>
            <a:picLocks noChangeAspect="1"/>
          </p:cNvPicPr>
          <p:nvPr/>
        </p:nvPicPr>
        <p:blipFill>
          <a:blip r:embed="rId1"/>
          <a:stretch>
            <a:fillRect/>
          </a:stretch>
        </p:blipFill>
        <p:spPr>
          <a:xfrm>
            <a:off x="6045200" y="948266"/>
            <a:ext cx="2492408" cy="1234926"/>
          </a:xfrm>
          <a:prstGeom prst="rect">
            <a:avLst/>
          </a:prstGeom>
        </p:spPr>
      </p:pic>
      <p:pic>
        <p:nvPicPr>
          <p:cNvPr id="5" name="Picture 2" descr="MPI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5200" y="2727060"/>
            <a:ext cx="1963019" cy="684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Google</a:t>
            </a:r>
            <a:r>
              <a:rPr kumimoji="1" lang="zh-CN" altLang="en-US" dirty="0"/>
              <a:t>三驾马车</a:t>
            </a:r>
            <a:endParaRPr kumimoji="1" lang="zh-CN" altLang="en-US" dirty="0"/>
          </a:p>
        </p:txBody>
      </p:sp>
      <p:sp>
        <p:nvSpPr>
          <p:cNvPr id="3" name="内容占位符 2"/>
          <p:cNvSpPr>
            <a:spLocks noGrp="1"/>
          </p:cNvSpPr>
          <p:nvPr>
            <p:ph idx="1"/>
          </p:nvPr>
        </p:nvSpPr>
        <p:spPr>
          <a:xfrm>
            <a:off x="457200" y="819150"/>
            <a:ext cx="5079191" cy="4324350"/>
          </a:xfrm>
        </p:spPr>
        <p:txBody>
          <a:bodyPr>
            <a:normAutofit/>
          </a:bodyPr>
          <a:lstStyle/>
          <a:p>
            <a:pPr>
              <a:lnSpc>
                <a:spcPct val="120000"/>
              </a:lnSpc>
            </a:pPr>
            <a:r>
              <a:rPr kumimoji="1" lang="en-US" altLang="zh-CN" dirty="0"/>
              <a:t>GFS</a:t>
            </a:r>
            <a:r>
              <a:rPr kumimoji="1" lang="zh-CN" altLang="en-US" dirty="0"/>
              <a:t> </a:t>
            </a:r>
            <a:r>
              <a:rPr kumimoji="1" lang="en-US" altLang="zh-CN" dirty="0"/>
              <a:t>[</a:t>
            </a:r>
            <a:r>
              <a:rPr lang="en-US" altLang="zh-CN" dirty="0"/>
              <a:t>SOSP</a:t>
            </a:r>
            <a:r>
              <a:rPr lang="zh-CN" altLang="en-US" dirty="0"/>
              <a:t> </a:t>
            </a:r>
            <a:r>
              <a:rPr kumimoji="1" lang="en-US" altLang="zh-CN" dirty="0"/>
              <a:t>20</a:t>
            </a:r>
            <a:r>
              <a:rPr lang="en-US" altLang="zh-CN" dirty="0"/>
              <a:t>03</a:t>
            </a:r>
            <a:r>
              <a:rPr kumimoji="1" lang="en-US" altLang="zh-CN" dirty="0"/>
              <a:t>]</a:t>
            </a:r>
            <a:endParaRPr kumimoji="1" lang="en-US" altLang="zh-CN" dirty="0"/>
          </a:p>
          <a:p>
            <a:pPr lvl="1">
              <a:lnSpc>
                <a:spcPct val="120000"/>
              </a:lnSpc>
            </a:pPr>
            <a:r>
              <a:rPr lang="zh-CN" altLang="en-US" dirty="0"/>
              <a:t>可扩展的分布式文件系统，用于大型的、分布式的、对大量数据进行访问的应用</a:t>
            </a:r>
            <a:endParaRPr lang="en-US" altLang="zh-CN" dirty="0"/>
          </a:p>
          <a:p>
            <a:pPr lvl="1">
              <a:lnSpc>
                <a:spcPct val="120000"/>
              </a:lnSpc>
            </a:pPr>
            <a:r>
              <a:rPr lang="zh-CN" altLang="en-US" dirty="0"/>
              <a:t>运行于廉价的普通硬件上，提供容错功能</a:t>
            </a:r>
            <a:endParaRPr kumimoji="1" lang="en-US" altLang="zh-CN" dirty="0"/>
          </a:p>
          <a:p>
            <a:pPr>
              <a:lnSpc>
                <a:spcPct val="120000"/>
              </a:lnSpc>
            </a:pPr>
            <a:endParaRPr kumimoji="1" lang="en-US" altLang="zh-CN" dirty="0"/>
          </a:p>
          <a:p>
            <a:pPr>
              <a:lnSpc>
                <a:spcPct val="120000"/>
              </a:lnSpc>
            </a:pPr>
            <a:r>
              <a:rPr kumimoji="1" lang="en-US" altLang="zh-CN" dirty="0"/>
              <a:t>MapReduce</a:t>
            </a:r>
            <a:r>
              <a:rPr kumimoji="1" lang="zh-CN" altLang="en-US" dirty="0"/>
              <a:t> </a:t>
            </a:r>
            <a:r>
              <a:rPr kumimoji="1" lang="en-US" altLang="zh-CN" dirty="0"/>
              <a:t>[OSDI</a:t>
            </a:r>
            <a:r>
              <a:rPr kumimoji="1" lang="zh-CN" altLang="en-US" dirty="0"/>
              <a:t> </a:t>
            </a:r>
            <a:r>
              <a:rPr kumimoji="1" lang="en-US" altLang="zh-CN" dirty="0"/>
              <a:t>2004]</a:t>
            </a:r>
            <a:endParaRPr kumimoji="1" lang="en-US" altLang="zh-CN" dirty="0"/>
          </a:p>
          <a:p>
            <a:pPr lvl="1">
              <a:lnSpc>
                <a:spcPct val="120000"/>
              </a:lnSpc>
            </a:pPr>
            <a:r>
              <a:rPr kumimoji="1" lang="zh-CN" altLang="en-US" dirty="0"/>
              <a:t>大规模数据处理的编程模型</a:t>
            </a:r>
            <a:endParaRPr kumimoji="1" lang="en-US" altLang="zh-CN" dirty="0"/>
          </a:p>
          <a:p>
            <a:pPr marL="0" indent="0">
              <a:lnSpc>
                <a:spcPct val="120000"/>
              </a:lnSpc>
              <a:buNone/>
            </a:pPr>
            <a:endParaRPr kumimoji="1" lang="en-US" altLang="zh-CN" dirty="0"/>
          </a:p>
          <a:p>
            <a:pPr>
              <a:lnSpc>
                <a:spcPct val="120000"/>
              </a:lnSpc>
            </a:pPr>
            <a:r>
              <a:rPr kumimoji="1" lang="en-US" altLang="zh-CN" dirty="0" err="1"/>
              <a:t>BigTable</a:t>
            </a:r>
            <a:r>
              <a:rPr kumimoji="1" lang="zh-CN" altLang="en-US" dirty="0"/>
              <a:t> </a:t>
            </a:r>
            <a:r>
              <a:rPr kumimoji="1" lang="en-US" altLang="zh-CN" dirty="0"/>
              <a:t>[OSDI</a:t>
            </a:r>
            <a:r>
              <a:rPr kumimoji="1" lang="zh-CN" altLang="en-US" dirty="0"/>
              <a:t> </a:t>
            </a:r>
            <a:r>
              <a:rPr kumimoji="1" lang="en-US" altLang="zh-CN" dirty="0"/>
              <a:t>2006]</a:t>
            </a:r>
            <a:endParaRPr kumimoji="1" lang="en-US" altLang="zh-CN" dirty="0"/>
          </a:p>
          <a:p>
            <a:pPr lvl="1">
              <a:lnSpc>
                <a:spcPct val="120000"/>
              </a:lnSpc>
            </a:pPr>
            <a:r>
              <a:rPr lang="zh-CN" altLang="en-US" sz="1600" dirty="0"/>
              <a:t>建立于</a:t>
            </a:r>
            <a:r>
              <a:rPr lang="en-US" altLang="zh-CN" sz="1600" dirty="0"/>
              <a:t>GFS</a:t>
            </a:r>
            <a:r>
              <a:rPr lang="zh-CN" altLang="en-US" sz="1600" dirty="0"/>
              <a:t>和</a:t>
            </a:r>
            <a:r>
              <a:rPr lang="en-US" altLang="zh-CN" sz="1600" dirty="0"/>
              <a:t>MapReduce</a:t>
            </a:r>
            <a:r>
              <a:rPr lang="zh-CN" altLang="en-US" sz="1600" dirty="0"/>
              <a:t>之上，用于存储和管理结构化数据</a:t>
            </a:r>
            <a:endParaRPr lang="en-US" altLang="zh-CN" sz="1600" dirty="0"/>
          </a:p>
        </p:txBody>
      </p:sp>
      <p:pic>
        <p:nvPicPr>
          <p:cNvPr id="4" name="图片 3"/>
          <p:cNvPicPr>
            <a:picLocks noChangeAspect="1"/>
          </p:cNvPicPr>
          <p:nvPr/>
        </p:nvPicPr>
        <p:blipFill>
          <a:blip r:embed="rId1"/>
          <a:stretch>
            <a:fillRect/>
          </a:stretch>
        </p:blipFill>
        <p:spPr>
          <a:xfrm>
            <a:off x="5650913" y="1111655"/>
            <a:ext cx="3489873" cy="857250"/>
          </a:xfrm>
          <a:prstGeom prst="rect">
            <a:avLst/>
          </a:prstGeom>
        </p:spPr>
      </p:pic>
      <p:pic>
        <p:nvPicPr>
          <p:cNvPr id="5" name="图片 4"/>
          <p:cNvPicPr>
            <a:picLocks noChangeAspect="1"/>
          </p:cNvPicPr>
          <p:nvPr/>
        </p:nvPicPr>
        <p:blipFill>
          <a:blip r:embed="rId2"/>
          <a:stretch>
            <a:fillRect/>
          </a:stretch>
        </p:blipFill>
        <p:spPr>
          <a:xfrm>
            <a:off x="5652520" y="2535238"/>
            <a:ext cx="3488266" cy="1002587"/>
          </a:xfrm>
          <a:prstGeom prst="rect">
            <a:avLst/>
          </a:prstGeom>
        </p:spPr>
      </p:pic>
      <p:pic>
        <p:nvPicPr>
          <p:cNvPr id="6" name="图片 5"/>
          <p:cNvPicPr>
            <a:picLocks noChangeAspect="1"/>
          </p:cNvPicPr>
          <p:nvPr/>
        </p:nvPicPr>
        <p:blipFill>
          <a:blip r:embed="rId3"/>
          <a:stretch>
            <a:fillRect/>
          </a:stretch>
        </p:blipFill>
        <p:spPr>
          <a:xfrm>
            <a:off x="5650913" y="4104158"/>
            <a:ext cx="3488266" cy="98278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Hadoop</a:t>
            </a:r>
            <a:r>
              <a:rPr kumimoji="1" lang="zh-CN" altLang="en-US" dirty="0"/>
              <a:t>的创立</a:t>
            </a:r>
            <a:endParaRPr kumimoji="1" lang="zh-CN" altLang="en-US" dirty="0"/>
          </a:p>
        </p:txBody>
      </p:sp>
      <p:sp>
        <p:nvSpPr>
          <p:cNvPr id="3" name="内容占位符 2"/>
          <p:cNvSpPr>
            <a:spLocks noGrp="1"/>
          </p:cNvSpPr>
          <p:nvPr>
            <p:ph idx="1"/>
          </p:nvPr>
        </p:nvSpPr>
        <p:spPr>
          <a:xfrm>
            <a:off x="457200" y="819150"/>
            <a:ext cx="8426918" cy="3937000"/>
          </a:xfrm>
        </p:spPr>
        <p:txBody>
          <a:bodyPr>
            <a:normAutofit/>
          </a:bodyPr>
          <a:lstStyle/>
          <a:p>
            <a:r>
              <a:rPr lang="en-US" altLang="zh-CN" dirty="0"/>
              <a:t>Apache</a:t>
            </a:r>
            <a:r>
              <a:rPr lang="zh-CN" altLang="en-US" dirty="0"/>
              <a:t> </a:t>
            </a:r>
            <a:r>
              <a:rPr lang="en-US" altLang="zh-CN" dirty="0"/>
              <a:t>Lucene</a:t>
            </a:r>
            <a:r>
              <a:rPr lang="zh-CN" altLang="en-US" dirty="0"/>
              <a:t>子项目：</a:t>
            </a:r>
            <a:r>
              <a:rPr lang="en-US" altLang="zh-CN" dirty="0" err="1"/>
              <a:t>Nutch</a:t>
            </a:r>
            <a:endParaRPr lang="en-US" altLang="zh-CN" dirty="0"/>
          </a:p>
          <a:p>
            <a:pPr lvl="1"/>
            <a:r>
              <a:rPr lang="en-US" altLang="zh-CN" dirty="0"/>
              <a:t>2002~2004</a:t>
            </a:r>
            <a:r>
              <a:rPr lang="zh-CN" altLang="en-US" dirty="0"/>
              <a:t>：</a:t>
            </a:r>
            <a:r>
              <a:rPr lang="en-US" altLang="zh-CN" dirty="0"/>
              <a:t>Doug</a:t>
            </a:r>
            <a:r>
              <a:rPr lang="zh-CN" altLang="en-US" dirty="0"/>
              <a:t> </a:t>
            </a:r>
            <a:r>
              <a:rPr lang="en-US" altLang="zh-CN" dirty="0"/>
              <a:t>Cutting</a:t>
            </a:r>
            <a:r>
              <a:rPr lang="zh-CN" altLang="en-US" dirty="0"/>
              <a:t>启动开源搜索引擎系统</a:t>
            </a:r>
            <a:r>
              <a:rPr lang="en-US" altLang="zh-CN" dirty="0" err="1"/>
              <a:t>Nutch</a:t>
            </a:r>
            <a:endParaRPr lang="en-US" altLang="zh-CN" dirty="0"/>
          </a:p>
          <a:p>
            <a:pPr lvl="1"/>
            <a:r>
              <a:rPr lang="en-US" altLang="zh-CN" dirty="0"/>
              <a:t>2004~2006</a:t>
            </a:r>
            <a:r>
              <a:rPr lang="zh-CN" altLang="en-US" dirty="0"/>
              <a:t>：</a:t>
            </a:r>
            <a:r>
              <a:rPr lang="en-US" altLang="zh-CN" dirty="0"/>
              <a:t>Google</a:t>
            </a:r>
            <a:r>
              <a:rPr lang="zh-CN" altLang="en-US" dirty="0"/>
              <a:t>公布</a:t>
            </a:r>
            <a:r>
              <a:rPr lang="en-US" altLang="zh-CN" dirty="0"/>
              <a:t>GFS</a:t>
            </a:r>
            <a:r>
              <a:rPr lang="zh-CN" altLang="en-US" dirty="0"/>
              <a:t>和</a:t>
            </a:r>
            <a:r>
              <a:rPr lang="en-US" altLang="zh-CN" dirty="0"/>
              <a:t>MapReduce</a:t>
            </a:r>
            <a:r>
              <a:rPr lang="zh-CN" altLang="en-US" dirty="0"/>
              <a:t>，</a:t>
            </a:r>
            <a:r>
              <a:rPr lang="en-US" altLang="zh-CN" dirty="0"/>
              <a:t> </a:t>
            </a:r>
            <a:r>
              <a:rPr lang="en-US" altLang="zh-CN" dirty="0" err="1"/>
              <a:t>Nutch</a:t>
            </a:r>
            <a:r>
              <a:rPr lang="zh-CN" altLang="en-US" dirty="0"/>
              <a:t>基于</a:t>
            </a:r>
            <a:r>
              <a:rPr lang="en-US" altLang="zh-CN" dirty="0"/>
              <a:t>Java</a:t>
            </a:r>
            <a:r>
              <a:rPr lang="zh-CN" altLang="en-US" dirty="0"/>
              <a:t>重构</a:t>
            </a:r>
            <a:endParaRPr lang="en-US" altLang="zh-CN" dirty="0"/>
          </a:p>
          <a:p>
            <a:r>
              <a:rPr lang="en-US" altLang="zh-CN" dirty="0"/>
              <a:t>Hadoop</a:t>
            </a:r>
            <a:r>
              <a:rPr lang="zh-CN" altLang="en-US" dirty="0"/>
              <a:t>启动</a:t>
            </a:r>
            <a:endParaRPr lang="en-US" altLang="zh-CN" dirty="0"/>
          </a:p>
          <a:p>
            <a:pPr lvl="1"/>
            <a:r>
              <a:rPr lang="en-US" altLang="zh-CN" dirty="0"/>
              <a:t>2006</a:t>
            </a:r>
            <a:r>
              <a:rPr lang="zh-CN" altLang="en-US" dirty="0"/>
              <a:t>年：</a:t>
            </a:r>
            <a:r>
              <a:rPr lang="en-US" altLang="zh-CN" dirty="0"/>
              <a:t> Doug</a:t>
            </a:r>
            <a:r>
              <a:rPr lang="zh-CN" altLang="en-US" dirty="0"/>
              <a:t> </a:t>
            </a:r>
            <a:r>
              <a:rPr lang="en-US" altLang="zh-CN" dirty="0"/>
              <a:t>Cutting </a:t>
            </a:r>
            <a:r>
              <a:rPr lang="zh-CN" altLang="en-US" dirty="0"/>
              <a:t>加入</a:t>
            </a:r>
            <a:r>
              <a:rPr lang="en-US" altLang="zh-CN" dirty="0"/>
              <a:t>Yahoo</a:t>
            </a:r>
            <a:r>
              <a:rPr lang="zh-CN" altLang="en-US" i="1" dirty="0"/>
              <a:t>！</a:t>
            </a:r>
            <a:r>
              <a:rPr lang="zh-CN" altLang="en-US" dirty="0"/>
              <a:t>，将底层的</a:t>
            </a:r>
            <a:r>
              <a:rPr lang="en-US" altLang="zh-CN" dirty="0"/>
              <a:t>GFS</a:t>
            </a:r>
            <a:r>
              <a:rPr lang="zh-CN" altLang="en-US" dirty="0"/>
              <a:t>和</a:t>
            </a:r>
            <a:r>
              <a:rPr lang="en-US" altLang="zh-CN" dirty="0"/>
              <a:t>MapReduce</a:t>
            </a:r>
            <a:r>
              <a:rPr lang="zh-CN" altLang="en-US" dirty="0"/>
              <a:t>与</a:t>
            </a:r>
            <a:r>
              <a:rPr lang="en-US" altLang="zh-CN" dirty="0" err="1"/>
              <a:t>Nutch</a:t>
            </a:r>
            <a:r>
              <a:rPr lang="zh-CN" altLang="en-US" dirty="0"/>
              <a:t>剥离，创建</a:t>
            </a:r>
            <a:r>
              <a:rPr lang="en-US" altLang="zh-CN" dirty="0"/>
              <a:t>Hadoop</a:t>
            </a:r>
            <a:r>
              <a:rPr lang="zh-CN" altLang="en-US" dirty="0"/>
              <a:t>项目</a:t>
            </a:r>
            <a:endParaRPr lang="en-US" altLang="zh-CN" dirty="0"/>
          </a:p>
          <a:p>
            <a:pPr lvl="1"/>
            <a:endParaRPr kumimoji="1" lang="zh-CN" altLang="en-US" dirty="0"/>
          </a:p>
        </p:txBody>
      </p:sp>
      <p:pic>
        <p:nvPicPr>
          <p:cNvPr id="4" name="图片 3"/>
          <p:cNvPicPr>
            <a:picLocks noChangeAspect="1"/>
          </p:cNvPicPr>
          <p:nvPr/>
        </p:nvPicPr>
        <p:blipFill rotWithShape="1">
          <a:blip r:embed="rId1"/>
          <a:srcRect r="35197"/>
          <a:stretch>
            <a:fillRect/>
          </a:stretch>
        </p:blipFill>
        <p:spPr>
          <a:xfrm>
            <a:off x="1983251" y="2969445"/>
            <a:ext cx="5034624" cy="16084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Hadoop</a:t>
            </a:r>
            <a:r>
              <a:rPr kumimoji="1" lang="zh-CN" altLang="en-US" dirty="0"/>
              <a:t>的发展壮大</a:t>
            </a:r>
            <a:endParaRPr kumimoji="1" lang="zh-CN" altLang="en-US" dirty="0"/>
          </a:p>
        </p:txBody>
      </p:sp>
      <p:pic>
        <p:nvPicPr>
          <p:cNvPr id="4" name="图片 3"/>
          <p:cNvPicPr>
            <a:picLocks noChangeAspect="1"/>
          </p:cNvPicPr>
          <p:nvPr/>
        </p:nvPicPr>
        <p:blipFill>
          <a:blip r:embed="rId1"/>
          <a:stretch>
            <a:fillRect/>
          </a:stretch>
        </p:blipFill>
        <p:spPr>
          <a:xfrm>
            <a:off x="0" y="1244339"/>
            <a:ext cx="9107487" cy="3392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rgbClr val="1A3F6C"/>
                </a:solidFill>
                <a:latin typeface="Heiti SC Medium" pitchFamily="2" charset="-128"/>
                <a:ea typeface="Heiti SC Medium" pitchFamily="2" charset="-128"/>
                <a:cs typeface="Yuppy SC" panose="020F0603040207020204" pitchFamily="34" charset="-122"/>
              </a:rPr>
              <a:t>大数据管理与分析平台介绍</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rgbClr val="1A3F6C"/>
                </a:solidFill>
                <a:latin typeface="Heiti SC Medium" pitchFamily="2" charset="-128"/>
                <a:ea typeface="Heiti SC Medium" pitchFamily="2" charset="-128"/>
                <a:cs typeface="Yuppy SC" panose="020F0603040207020204" pitchFamily="34" charset="-122"/>
              </a:rPr>
              <a:t>大数据的规模挑战</a:t>
            </a:r>
            <a:r>
              <a:rPr lang="en-US" altLang="zh-CN" sz="1600" b="1" dirty="0">
                <a:solidFill>
                  <a:srgbClr val="1A3F6C"/>
                </a:solidFill>
                <a:latin typeface="Heiti SC Medium" pitchFamily="2" charset="-128"/>
                <a:ea typeface="Heiti SC Medium" pitchFamily="2" charset="-128"/>
                <a:cs typeface="Yuppy SC" panose="020F0603040207020204" pitchFamily="34" charset="-122"/>
              </a:rPr>
              <a:t>(Volume)</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zh-CN" altLang="en-US" sz="1600" b="1" dirty="0">
                <a:solidFill>
                  <a:srgbClr val="1A3F6C"/>
                </a:solidFill>
                <a:latin typeface="Heiti SC Medium" pitchFamily="2" charset="-128"/>
                <a:ea typeface="Heiti SC Medium" pitchFamily="2" charset="-128"/>
                <a:cs typeface="Yuppy SC" panose="020F0603040207020204" pitchFamily="34" charset="-122"/>
              </a:rPr>
              <a:t>大数据平台的发展历程</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Hadoop</a:t>
            </a:r>
            <a:r>
              <a:rPr lang="zh-CN" altLang="en-US" dirty="0" smtClean="0"/>
              <a:t>系统的目标</a:t>
            </a:r>
            <a:endParaRPr lang="en-US" dirty="0"/>
          </a:p>
        </p:txBody>
      </p:sp>
      <p:sp>
        <p:nvSpPr>
          <p:cNvPr id="3" name="Content Placeholder 2"/>
          <p:cNvSpPr>
            <a:spLocks noGrp="1"/>
          </p:cNvSpPr>
          <p:nvPr>
            <p:ph idx="1"/>
          </p:nvPr>
        </p:nvSpPr>
        <p:spPr/>
        <p:txBody>
          <a:bodyPr/>
          <a:lstStyle/>
          <a:p>
            <a:r>
              <a:rPr lang="en-US" altLang="zh-CN" sz="2400" dirty="0" smtClean="0"/>
              <a:t>Hadoop</a:t>
            </a:r>
            <a:r>
              <a:rPr lang="zh-CN" altLang="en-US" sz="2400" dirty="0" smtClean="0"/>
              <a:t>系统用来</a:t>
            </a:r>
            <a:endParaRPr lang="en-US" altLang="zh-CN" sz="2400" dirty="0" smtClean="0"/>
          </a:p>
          <a:p>
            <a:pPr lvl="1"/>
            <a:r>
              <a:rPr lang="zh-CN" altLang="en-US" sz="2000" dirty="0" smtClean="0">
                <a:solidFill>
                  <a:srgbClr val="C00000"/>
                </a:solidFill>
              </a:rPr>
              <a:t>存储</a:t>
            </a:r>
            <a:endParaRPr lang="en-US" altLang="zh-CN" sz="2000" dirty="0" smtClean="0">
              <a:solidFill>
                <a:srgbClr val="C00000"/>
              </a:solidFill>
            </a:endParaRPr>
          </a:p>
          <a:p>
            <a:pPr lvl="1"/>
            <a:r>
              <a:rPr lang="zh-CN" altLang="en-US" sz="2000" dirty="0" smtClean="0">
                <a:solidFill>
                  <a:srgbClr val="C00000"/>
                </a:solidFill>
              </a:rPr>
              <a:t>处理</a:t>
            </a:r>
            <a:endParaRPr lang="en-US" altLang="zh-CN" sz="2000" dirty="0" smtClean="0">
              <a:solidFill>
                <a:srgbClr val="C00000"/>
              </a:solidFill>
            </a:endParaRPr>
          </a:p>
          <a:p>
            <a:pPr lvl="1"/>
            <a:r>
              <a:rPr lang="zh-CN" altLang="en-US" sz="2000" dirty="0" smtClean="0">
                <a:solidFill>
                  <a:srgbClr val="C00000"/>
                </a:solidFill>
              </a:rPr>
              <a:t>管理</a:t>
            </a:r>
            <a:endParaRPr lang="en-US" altLang="zh-CN" sz="2000" dirty="0" smtClean="0">
              <a:solidFill>
                <a:srgbClr val="C00000"/>
              </a:solidFill>
            </a:endParaRPr>
          </a:p>
          <a:p>
            <a:r>
              <a:rPr lang="zh-CN" altLang="en-US" sz="2400" dirty="0" smtClean="0"/>
              <a:t>数据</a:t>
            </a:r>
            <a:endParaRPr lang="en-US" sz="2400" dirty="0"/>
          </a:p>
        </p:txBody>
      </p:sp>
      <p:pic>
        <p:nvPicPr>
          <p:cNvPr id="4" name="Picture 2" descr="http://timoelliott.com/blog/wp-content/uploads/2014/04/looks-similar-but-this-one-is-hadoop.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9864" y="1040536"/>
            <a:ext cx="5236936" cy="3927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smtClean="0"/>
              <a:t>（及</a:t>
            </a:r>
            <a:r>
              <a:rPr lang="zh-CN" altLang="en-US" dirty="0"/>
              <a:t>所有并行系统）思路：分而治之</a:t>
            </a:r>
            <a:endParaRPr lang="zh-CN" altLang="en-US" dirty="0"/>
          </a:p>
        </p:txBody>
      </p:sp>
      <mc:AlternateContent xmlns:mc="http://schemas.openxmlformats.org/markup-compatibility/2006">
        <mc:Choice xmlns:a14="http://schemas.microsoft.com/office/drawing/2010/main" Requires="a14">
          <p:sp>
            <p:nvSpPr>
              <p:cNvPr id="6" name="内容占位符 5">
                <a:extLst>
                  <a:ext uri="{FF2B5EF4-FFF2-40B4-BE49-F238E27FC236}">
                    <ele attr="{E57F4C9F-B7CB-F441-8EF0-DC93F5107BB0}"/>
                  </a:ext>
                </a:extLst>
              </p:cNvPr>
              <p:cNvSpPr>
                <a:spLocks noGrp="1"/>
              </p:cNvSpPr>
              <p:nvPr>
                <p:ph idx="1"/>
              </p:nvPr>
            </p:nvSpPr>
            <p:spPr>
              <a:xfrm>
                <a:off x="457199" y="3443067"/>
                <a:ext cx="4749211" cy="1534286"/>
              </a:xfrm>
            </p:spPr>
            <p:txBody>
              <a:bodyPr/>
              <a:lstStyle/>
              <a:p>
                <a14:m>
                  <m:oMath xmlns:m="http://schemas.openxmlformats.org/officeDocument/2006/math">
                    <m:sSub>
                      <m:sSubPr>
                        <m:ctrlPr>
                          <a:rPr kumimoji="1" lang="en-US" altLang="zh-CN" b="0" i="1" smtClean="0">
                            <a:latin typeface="Cambria Math" charset="0"/>
                          </a:rPr>
                        </m:ctrlPr>
                      </m:sSubPr>
                      <m:e>
                        <m:r>
                          <m:rPr>
                            <m:sty m:val="p"/>
                          </m:rPr>
                          <a:rPr kumimoji="1" lang="en-US" altLang="zh-CN" i="1" smtClean="0">
                            <a:latin typeface="Cambria Math" panose="02040503050406030204" pitchFamily="18" charset="0"/>
                          </a:rPr>
                          <m:t>C</m:t>
                        </m:r>
                      </m:e>
                      <m:sub>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m:t>
                    </m:r>
                    <m:sSub>
                      <m:sSubPr>
                        <m:ctrlPr>
                          <a:rPr kumimoji="1" lang="en-US" altLang="zh-CN" b="0" i="1" smtClean="0">
                            <a:latin typeface="Cambria Math"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m:t>
                    </m:r>
                    <m:sSub>
                      <m:sSubPr>
                        <m:ctrlPr>
                          <a:rPr kumimoji="1" lang="en-US" altLang="zh-CN" b="0" i="1" smtClean="0">
                            <a:latin typeface="Cambria Math" charset="0"/>
                          </a:rPr>
                        </m:ctrlPr>
                      </m:sSubPr>
                      <m:e>
                        <m:r>
                          <a:rPr kumimoji="1" lang="en-US" altLang="zh-CN" b="0" i="1" smtClean="0">
                            <a:latin typeface="Cambria Math" panose="02040503050406030204" pitchFamily="18" charset="0"/>
                          </a:rPr>
                          <m:t>𝐵</m:t>
                        </m:r>
                      </m:e>
                      <m:sub>
                        <m:r>
                          <a:rPr kumimoji="1" lang="en-US" altLang="zh-CN" b="0" i="1" smtClean="0">
                            <a:latin typeface="Cambria Math" panose="02040503050406030204" pitchFamily="18" charset="0"/>
                          </a:rPr>
                          <m:t>𝑛</m:t>
                        </m:r>
                      </m:sub>
                    </m:sSub>
                  </m:oMath>
                </a14:m>
                <a:endParaRPr kumimoji="1" lang="en-US" altLang="zh-CN" dirty="0"/>
              </a:p>
              <a:p>
                <a:pPr lvl="1"/>
                <a:r>
                  <a:rPr kumimoji="1" lang="zh-CN" altLang="en-US" dirty="0"/>
                  <a:t>极端情况：如果有</a:t>
                </a:r>
                <a14:m>
                  <m:oMath xmlns:m="http://schemas.openxmlformats.org/officeDocument/2006/math">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𝑀</m:t>
                    </m:r>
                  </m:oMath>
                </a14:m>
                <a:r>
                  <a:rPr kumimoji="1" lang="zh-CN" altLang="en-US" dirty="0"/>
                  <a:t>台服务器同时算，可以把时间降到原来的</a:t>
                </a:r>
                <a14:m>
                  <m:oMath xmlns:m="http://schemas.openxmlformats.org/officeDocument/2006/math">
                    <m:f>
                      <m:fPr>
                        <m:ctrlPr>
                          <a:rPr kumimoji="1" lang="en-US" altLang="zh-CN" b="0" i="1" smtClean="0">
                            <a:latin typeface="Cambria Math" charset="0"/>
                          </a:rPr>
                        </m:ctrlPr>
                      </m:fPr>
                      <m:num>
                        <m:r>
                          <a:rPr kumimoji="1" lang="en-US" altLang="zh-CN" b="0" i="0" smtClean="0">
                            <a:latin typeface="Cambria Math" panose="02040503050406030204" pitchFamily="18" charset="0"/>
                          </a:rPr>
                          <m:t>1</m:t>
                        </m:r>
                      </m:num>
                      <m:den>
                        <m:sSup>
                          <m:sSupPr>
                            <m:ctrlPr>
                              <a:rPr kumimoji="1" lang="en-US" altLang="zh-CN" b="0" i="1" smtClean="0">
                                <a:latin typeface="Cambria Math" charset="0"/>
                              </a:rPr>
                            </m:ctrlPr>
                          </m:sSupPr>
                          <m:e>
                            <m:r>
                              <a:rPr kumimoji="1" lang="en-US" altLang="zh-CN" i="1">
                                <a:latin typeface="Cambria Math" panose="02040503050406030204" pitchFamily="18" charset="0"/>
                              </a:rPr>
                              <m:t>𝑀</m:t>
                            </m:r>
                          </m:e>
                          <m:sup>
                            <m:r>
                              <a:rPr kumimoji="1" lang="en-US" altLang="zh-CN" b="0" i="1" smtClean="0">
                                <a:latin typeface="Cambria Math" panose="02040503050406030204" pitchFamily="18" charset="0"/>
                              </a:rPr>
                              <m:t>2</m:t>
                            </m:r>
                          </m:sup>
                        </m:sSup>
                      </m:den>
                    </m:f>
                  </m:oMath>
                </a14:m>
                <a:endParaRPr kumimoji="1" lang="en-US" altLang="zh-CN" dirty="0"/>
              </a:p>
              <a:p>
                <a:pPr lvl="1"/>
                <a:endParaRPr kumimoji="1" lang="zh-CN" altLang="en-US" dirty="0"/>
              </a:p>
            </p:txBody>
          </p:sp>
        </mc:Choice>
        <mc:Fallback>
          <p:sp>
            <p:nvSpPr>
              <p:cNvPr id="6" name="内容占位符 5"/>
              <p:cNvSpPr>
                <a:spLocks noGrp="1" noRot="1" noChangeAspect="1" noMove="1" noResize="1" noEditPoints="1" noAdjustHandles="1" noChangeArrowheads="1" noChangeShapeType="1" noTextEdit="1"/>
              </p:cNvSpPr>
              <p:nvPr>
                <p:ph idx="1"/>
              </p:nvPr>
            </p:nvSpPr>
            <p:spPr>
              <a:xfrm>
                <a:off x="457199" y="3443067"/>
                <a:ext cx="4749211" cy="1534286"/>
              </a:xfrm>
              <a:blipFill rotWithShape="1">
                <a:blip r:embed="rId1"/>
                <a:stretch>
                  <a:fillRect l="-1070" t="-820"/>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2"/>
          <a:stretch>
            <a:fillRect/>
          </a:stretch>
        </p:blipFill>
        <p:spPr>
          <a:xfrm>
            <a:off x="5206410" y="3514321"/>
            <a:ext cx="3634124" cy="1222095"/>
          </a:xfrm>
          <a:prstGeom prst="rect">
            <a:avLst/>
          </a:prstGeom>
        </p:spPr>
      </p:pic>
      <p:pic>
        <p:nvPicPr>
          <p:cNvPr id="7" name="图片 6"/>
          <p:cNvPicPr>
            <a:picLocks noChangeAspect="1"/>
          </p:cNvPicPr>
          <p:nvPr/>
        </p:nvPicPr>
        <p:blipFill>
          <a:blip r:embed="rId3"/>
          <a:stretch>
            <a:fillRect/>
          </a:stretch>
        </p:blipFill>
        <p:spPr>
          <a:xfrm>
            <a:off x="2875847" y="704850"/>
            <a:ext cx="3249432" cy="2239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Hadoop</a:t>
            </a:r>
            <a:r>
              <a:rPr lang="zh-CN" altLang="en-US" dirty="0" smtClean="0"/>
              <a:t>的思路：</a:t>
            </a:r>
            <a:r>
              <a:rPr lang="en-US" altLang="zh-CN" dirty="0" smtClean="0"/>
              <a:t>Scaling</a:t>
            </a:r>
            <a:r>
              <a:rPr lang="zh-CN" altLang="en-US" dirty="0" smtClean="0"/>
              <a:t> </a:t>
            </a:r>
            <a:r>
              <a:rPr lang="en-US" altLang="zh-CN" dirty="0" smtClean="0"/>
              <a:t>Out</a:t>
            </a:r>
            <a:endParaRPr lang="en-US" dirty="0"/>
          </a:p>
        </p:txBody>
      </p:sp>
      <p:sp>
        <p:nvSpPr>
          <p:cNvPr id="3" name="Content Placeholder 2"/>
          <p:cNvSpPr>
            <a:spLocks noGrp="1"/>
          </p:cNvSpPr>
          <p:nvPr>
            <p:ph idx="1"/>
          </p:nvPr>
        </p:nvSpPr>
        <p:spPr/>
        <p:txBody>
          <a:bodyPr/>
          <a:lstStyle/>
          <a:p>
            <a:r>
              <a:rPr lang="zh-CN" altLang="en-US" dirty="0" smtClean="0"/>
              <a:t>问题：文件太大了，单机存不下怎么办？</a:t>
            </a:r>
            <a:endParaRPr lang="en-US" altLang="zh-CN" dirty="0" smtClean="0"/>
          </a:p>
          <a:p>
            <a:r>
              <a:rPr lang="zh-CN" altLang="en-US" dirty="0" smtClean="0"/>
              <a:t>方案：将文件分布式地存在多台机器上</a:t>
            </a:r>
            <a:endParaRPr lang="en-US" altLang="zh-CN" dirty="0" smtClean="0"/>
          </a:p>
          <a:p>
            <a:r>
              <a:rPr lang="zh-CN" altLang="en-US" dirty="0" smtClean="0"/>
              <a:t>问题：服务器处理我的数据速度不够快怎么办？</a:t>
            </a:r>
            <a:endParaRPr lang="en-US" altLang="zh-CN" dirty="0" smtClean="0"/>
          </a:p>
          <a:p>
            <a:r>
              <a:rPr lang="zh-CN" altLang="en-US" dirty="0" smtClean="0"/>
              <a:t>方案：将数据处理分散到多台机器上并行处理</a:t>
            </a:r>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6302" y="3937144"/>
            <a:ext cx="654408" cy="933306"/>
          </a:xfrm>
          <a:prstGeom prst="rect">
            <a:avLst/>
          </a:prstGeom>
        </p:spPr>
      </p:pic>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31436" y="3937144"/>
            <a:ext cx="654408" cy="933306"/>
          </a:xfrm>
          <a:prstGeom prst="rect">
            <a:avLst/>
          </a:prstGeom>
        </p:spPr>
      </p:pic>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78588" y="3930933"/>
            <a:ext cx="654408" cy="933306"/>
          </a:xfrm>
          <a:prstGeom prst="rect">
            <a:avLst/>
          </a:prstGeom>
        </p:spPr>
      </p:pic>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25740" y="3930933"/>
            <a:ext cx="654408" cy="933306"/>
          </a:xfrm>
          <a:prstGeom prst="rect">
            <a:avLst/>
          </a:prstGeom>
        </p:spPr>
      </p:pic>
      <p:sp>
        <p:nvSpPr>
          <p:cNvPr id="8" name="Cross 7"/>
          <p:cNvSpPr/>
          <p:nvPr/>
        </p:nvSpPr>
        <p:spPr>
          <a:xfrm>
            <a:off x="1996129" y="4263765"/>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a:off x="3211869" y="4246073"/>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a:off x="4324727" y="4190567"/>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20"/>
          <p:cNvSpPr/>
          <p:nvPr/>
        </p:nvSpPr>
        <p:spPr>
          <a:xfrm>
            <a:off x="1441737" y="2472082"/>
            <a:ext cx="3687096" cy="4621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en-US" dirty="0"/>
          </a:p>
        </p:txBody>
      </p:sp>
      <p:sp>
        <p:nvSpPr>
          <p:cNvPr id="12" name="Flowchart: Process 21"/>
          <p:cNvSpPr/>
          <p:nvPr/>
        </p:nvSpPr>
        <p:spPr>
          <a:xfrm>
            <a:off x="1441737" y="2947834"/>
            <a:ext cx="3687096" cy="4621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Processing</a:t>
            </a:r>
            <a:endParaRPr lang="en-US" dirty="0"/>
          </a:p>
        </p:txBody>
      </p:sp>
      <p:sp>
        <p:nvSpPr>
          <p:cNvPr id="13" name="Down Arrow 12"/>
          <p:cNvSpPr/>
          <p:nvPr/>
        </p:nvSpPr>
        <p:spPr>
          <a:xfrm>
            <a:off x="1518770" y="3503580"/>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87748" y="3503581"/>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824309" y="3503581"/>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4833865" y="3503580"/>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1.bp.blogspot.com/-sWtS2-rZqsw/UuXBWKsFP_I/AAAAAAAAPts/w29mOgnLPA4/s1600/hadoop_co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302" y="2809897"/>
            <a:ext cx="2914578" cy="2241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的思路：昂贵</a:t>
            </a:r>
            <a:r>
              <a:rPr lang="en-US" altLang="zh-CN" dirty="0">
                <a:sym typeface="Wingdings" panose="05000000000000000000" pitchFamily="2" charset="2"/>
              </a:rPr>
              <a:t></a:t>
            </a:r>
            <a:r>
              <a:rPr lang="zh-CN" altLang="en-US" dirty="0">
                <a:sym typeface="Wingdings" panose="05000000000000000000" pitchFamily="2" charset="2"/>
              </a:rPr>
              <a:t>廉价</a:t>
            </a:r>
            <a:endParaRPr lang="zh-CN" altLang="en-US" dirty="0"/>
          </a:p>
        </p:txBody>
      </p:sp>
      <p:pic>
        <p:nvPicPr>
          <p:cNvPr id="3" name="图片 2"/>
          <p:cNvPicPr>
            <a:picLocks noChangeAspect="1"/>
          </p:cNvPicPr>
          <p:nvPr/>
        </p:nvPicPr>
        <p:blipFill>
          <a:blip r:embed="rId1"/>
          <a:stretch>
            <a:fillRect/>
          </a:stretch>
        </p:blipFill>
        <p:spPr>
          <a:xfrm>
            <a:off x="1413236" y="1291384"/>
            <a:ext cx="1999268" cy="1652728"/>
          </a:xfrm>
          <a:prstGeom prst="rect">
            <a:avLst/>
          </a:prstGeom>
        </p:spPr>
      </p:pic>
      <p:pic>
        <p:nvPicPr>
          <p:cNvPr id="5" name="图片 4"/>
          <p:cNvPicPr>
            <a:picLocks noChangeAspect="1"/>
          </p:cNvPicPr>
          <p:nvPr/>
        </p:nvPicPr>
        <p:blipFill>
          <a:blip r:embed="rId2"/>
          <a:stretch>
            <a:fillRect/>
          </a:stretch>
        </p:blipFill>
        <p:spPr>
          <a:xfrm>
            <a:off x="4878435" y="1226379"/>
            <a:ext cx="2898677" cy="1770449"/>
          </a:xfrm>
          <a:prstGeom prst="rect">
            <a:avLst/>
          </a:prstGeom>
        </p:spPr>
      </p:pic>
      <p:sp>
        <p:nvSpPr>
          <p:cNvPr id="8" name="右箭头 7"/>
          <p:cNvSpPr/>
          <p:nvPr/>
        </p:nvSpPr>
        <p:spPr>
          <a:xfrm>
            <a:off x="3648173" y="1885361"/>
            <a:ext cx="1102936" cy="45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512623" y="3345980"/>
            <a:ext cx="1800493" cy="369332"/>
          </a:xfrm>
          <a:prstGeom prst="rect">
            <a:avLst/>
          </a:prstGeom>
        </p:spPr>
        <p:txBody>
          <a:bodyPr wrap="none">
            <a:spAutoFit/>
          </a:bodyPr>
          <a:lstStyle/>
          <a:p>
            <a:r>
              <a:rPr lang="zh-CN" altLang="en-US" dirty="0">
                <a:latin typeface="Helvetica" pitchFamily="2" charset="0"/>
              </a:rPr>
              <a:t>昂贵的存储设备</a:t>
            </a:r>
            <a:endParaRPr lang="zh-CN" altLang="en-US" dirty="0">
              <a:effectLst/>
              <a:latin typeface="Helvetica" pitchFamily="2" charset="0"/>
            </a:endParaRPr>
          </a:p>
        </p:txBody>
      </p:sp>
      <p:sp>
        <p:nvSpPr>
          <p:cNvPr id="12" name="矩形 11"/>
          <p:cNvSpPr/>
          <p:nvPr/>
        </p:nvSpPr>
        <p:spPr>
          <a:xfrm>
            <a:off x="4965861" y="3315114"/>
            <a:ext cx="2492990" cy="646331"/>
          </a:xfrm>
          <a:prstGeom prst="rect">
            <a:avLst/>
          </a:prstGeom>
        </p:spPr>
        <p:txBody>
          <a:bodyPr wrap="none">
            <a:spAutoFit/>
          </a:bodyPr>
          <a:lstStyle/>
          <a:p>
            <a:pPr algn="ctr"/>
            <a:r>
              <a:rPr lang="zh-CN" altLang="en-US" dirty="0">
                <a:latin typeface="Helvetica" pitchFamily="2" charset="0"/>
              </a:rPr>
              <a:t>基于普通服务器集群的</a:t>
            </a:r>
            <a:br>
              <a:rPr lang="en-US" altLang="zh-CN" dirty="0">
                <a:latin typeface="Helvetica" pitchFamily="2" charset="0"/>
              </a:rPr>
            </a:br>
            <a:r>
              <a:rPr lang="zh-CN" altLang="en-US" dirty="0">
                <a:latin typeface="Helvetica" pitchFamily="2" charset="0"/>
              </a:rPr>
              <a:t>多节点数据冗余存储</a:t>
            </a:r>
            <a:endParaRPr lang="zh-CN" altLang="en-US" dirty="0">
              <a:effectLst/>
              <a:latin typeface="Helvetica"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的思路：昂贵</a:t>
            </a:r>
            <a:r>
              <a:rPr lang="en-US" altLang="zh-CN" dirty="0">
                <a:sym typeface="Wingdings" panose="05000000000000000000" pitchFamily="2" charset="2"/>
              </a:rPr>
              <a:t></a:t>
            </a:r>
            <a:r>
              <a:rPr lang="zh-CN" altLang="en-US" dirty="0">
                <a:sym typeface="Wingdings" panose="05000000000000000000" pitchFamily="2" charset="2"/>
              </a:rPr>
              <a:t>廉价</a:t>
            </a:r>
            <a:endParaRPr lang="zh-CN" altLang="en-US" dirty="0"/>
          </a:p>
        </p:txBody>
      </p:sp>
      <p:sp>
        <p:nvSpPr>
          <p:cNvPr id="8" name="右箭头 7"/>
          <p:cNvSpPr/>
          <p:nvPr/>
        </p:nvSpPr>
        <p:spPr>
          <a:xfrm>
            <a:off x="3648173" y="1885361"/>
            <a:ext cx="1102936" cy="45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281791" y="3200165"/>
            <a:ext cx="2031325" cy="369332"/>
          </a:xfrm>
          <a:prstGeom prst="rect">
            <a:avLst/>
          </a:prstGeom>
        </p:spPr>
        <p:txBody>
          <a:bodyPr wrap="none">
            <a:spAutoFit/>
          </a:bodyPr>
          <a:lstStyle/>
          <a:p>
            <a:r>
              <a:rPr lang="zh-CN" altLang="en-US" dirty="0">
                <a:latin typeface="Helvetica" pitchFamily="2" charset="0"/>
              </a:rPr>
              <a:t>昂贵的大型计算机</a:t>
            </a:r>
            <a:endParaRPr lang="en-US" altLang="zh-CN" dirty="0">
              <a:latin typeface="Helvetica" pitchFamily="2" charset="0"/>
            </a:endParaRPr>
          </a:p>
        </p:txBody>
      </p:sp>
      <p:sp>
        <p:nvSpPr>
          <p:cNvPr id="12" name="矩形 11"/>
          <p:cNvSpPr/>
          <p:nvPr/>
        </p:nvSpPr>
        <p:spPr>
          <a:xfrm>
            <a:off x="5079125" y="3748747"/>
            <a:ext cx="2292636" cy="646331"/>
          </a:xfrm>
          <a:prstGeom prst="rect">
            <a:avLst/>
          </a:prstGeom>
        </p:spPr>
        <p:txBody>
          <a:bodyPr wrap="square">
            <a:spAutoFit/>
          </a:bodyPr>
          <a:lstStyle/>
          <a:p>
            <a:pPr algn="ctr"/>
            <a:r>
              <a:rPr lang="zh-CN" altLang="en-US" dirty="0"/>
              <a:t>低成本服务器集群</a:t>
            </a:r>
            <a:endParaRPr lang="zh-CN" altLang="en-US" dirty="0"/>
          </a:p>
          <a:p>
            <a:pPr algn="ctr"/>
            <a:endParaRPr lang="zh-CN" altLang="en-US" dirty="0">
              <a:effectLst/>
              <a:latin typeface="Helvetica" pitchFamily="2" charset="0"/>
            </a:endParaRPr>
          </a:p>
        </p:txBody>
      </p:sp>
      <p:pic>
        <p:nvPicPr>
          <p:cNvPr id="4" name="图片 3"/>
          <p:cNvPicPr>
            <a:picLocks noChangeAspect="1"/>
          </p:cNvPicPr>
          <p:nvPr/>
        </p:nvPicPr>
        <p:blipFill>
          <a:blip r:embed="rId1"/>
          <a:stretch>
            <a:fillRect/>
          </a:stretch>
        </p:blipFill>
        <p:spPr>
          <a:xfrm>
            <a:off x="1408116" y="850665"/>
            <a:ext cx="1905000" cy="2349500"/>
          </a:xfrm>
          <a:prstGeom prst="rect">
            <a:avLst/>
          </a:prstGeom>
        </p:spPr>
      </p:pic>
      <p:pic>
        <p:nvPicPr>
          <p:cNvPr id="6" name="图片 5"/>
          <p:cNvPicPr>
            <a:picLocks noChangeAspect="1"/>
          </p:cNvPicPr>
          <p:nvPr/>
        </p:nvPicPr>
        <p:blipFill>
          <a:blip r:embed="rId2"/>
          <a:stretch>
            <a:fillRect/>
          </a:stretch>
        </p:blipFill>
        <p:spPr>
          <a:xfrm>
            <a:off x="5260876" y="814362"/>
            <a:ext cx="1667824" cy="2755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Hadoop</a:t>
            </a:r>
            <a:r>
              <a:rPr lang="zh-CN" altLang="en-US" dirty="0"/>
              <a:t>的思路</a:t>
            </a:r>
            <a:r>
              <a:rPr lang="zh-CN" altLang="en-US" dirty="0" smtClean="0"/>
              <a:t>：低成本服务器集群</a:t>
            </a:r>
            <a:endParaRPr lang="en-US" dirty="0"/>
          </a:p>
        </p:txBody>
      </p:sp>
      <p:sp>
        <p:nvSpPr>
          <p:cNvPr id="3" name="Content Placeholder 2"/>
          <p:cNvSpPr>
            <a:spLocks noGrp="1"/>
          </p:cNvSpPr>
          <p:nvPr>
            <p:ph idx="1"/>
          </p:nvPr>
        </p:nvSpPr>
        <p:spPr/>
        <p:txBody>
          <a:bodyPr/>
          <a:lstStyle/>
          <a:p>
            <a:r>
              <a:rPr lang="en-US" altLang="zh-CN" dirty="0" smtClean="0"/>
              <a:t>Hadoop</a:t>
            </a:r>
            <a:r>
              <a:rPr lang="zh-CN" altLang="en-US" dirty="0" smtClean="0"/>
              <a:t>的硬件</a:t>
            </a:r>
            <a:endParaRPr lang="en-US" altLang="zh-CN" dirty="0" smtClean="0"/>
          </a:p>
          <a:p>
            <a:pPr lvl="1"/>
            <a:r>
              <a:rPr lang="zh-CN" altLang="en-US" dirty="0" smtClean="0"/>
              <a:t>模块化</a:t>
            </a:r>
            <a:endParaRPr lang="en-US" altLang="zh-CN" dirty="0" smtClean="0"/>
          </a:p>
          <a:p>
            <a:pPr lvl="1"/>
            <a:r>
              <a:rPr lang="zh-CN" altLang="en-US" dirty="0" smtClean="0"/>
              <a:t>容易添加或移除节点（机器）</a:t>
            </a:r>
            <a:endParaRPr lang="en-US" altLang="zh-CN" dirty="0" smtClean="0"/>
          </a:p>
          <a:p>
            <a:pPr lvl="1"/>
            <a:r>
              <a:rPr lang="zh-CN" altLang="en-US" dirty="0" smtClean="0"/>
              <a:t>故障不仅是可以接受的，还是经常发生的</a:t>
            </a:r>
            <a:endParaRPr lang="en-US" altLang="zh-CN" dirty="0" smtClean="0"/>
          </a:p>
          <a:p>
            <a:endParaRPr lang="en-US" altLang="zh-CN" dirty="0" smtClean="0"/>
          </a:p>
          <a:p>
            <a:r>
              <a:rPr lang="zh-CN" altLang="en-US" dirty="0" smtClean="0"/>
              <a:t>传统企业硬件</a:t>
            </a:r>
            <a:endParaRPr lang="en-US" altLang="zh-CN" dirty="0" smtClean="0"/>
          </a:p>
          <a:p>
            <a:pPr lvl="1"/>
            <a:r>
              <a:rPr lang="zh-CN" altLang="en-US" dirty="0" smtClean="0"/>
              <a:t>高度冗余设计 </a:t>
            </a:r>
            <a:r>
              <a:rPr lang="zh-CN" altLang="en-US" dirty="0" smtClean="0">
                <a:sym typeface="Wingdings" panose="05000000000000000000"/>
              </a:rPr>
              <a:t> 容错</a:t>
            </a:r>
            <a:endParaRPr lang="en-US" altLang="zh-CN" dirty="0" smtClean="0">
              <a:sym typeface="Wingdings" panose="05000000000000000000"/>
            </a:endParaRPr>
          </a:p>
          <a:p>
            <a:pPr lvl="1"/>
            <a:r>
              <a:rPr lang="zh-CN" altLang="en-US" dirty="0" smtClean="0"/>
              <a:t>增大单机存储 </a:t>
            </a:r>
            <a:r>
              <a:rPr lang="zh-CN" altLang="en-US" dirty="0" smtClean="0">
                <a:sym typeface="Wingdings" panose="05000000000000000000"/>
              </a:rPr>
              <a:t> 垂直扩展</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的思路：计算靠近数据</a:t>
            </a:r>
            <a:endParaRPr lang="zh-CN" altLang="en-US" dirty="0"/>
          </a:p>
        </p:txBody>
      </p:sp>
      <p:pic>
        <p:nvPicPr>
          <p:cNvPr id="3" name="图片 2"/>
          <p:cNvPicPr>
            <a:picLocks noChangeAspect="1"/>
          </p:cNvPicPr>
          <p:nvPr/>
        </p:nvPicPr>
        <p:blipFill>
          <a:blip r:embed="rId1"/>
          <a:stretch>
            <a:fillRect/>
          </a:stretch>
        </p:blipFill>
        <p:spPr>
          <a:xfrm>
            <a:off x="1344515" y="1068506"/>
            <a:ext cx="6381946" cy="3505576"/>
          </a:xfrm>
          <a:prstGeom prst="rect">
            <a:avLst/>
          </a:prstGeom>
        </p:spPr>
      </p:pic>
      <p:sp>
        <p:nvSpPr>
          <p:cNvPr id="7" name="文本框 6"/>
          <p:cNvSpPr txBox="1"/>
          <p:nvPr/>
        </p:nvSpPr>
        <p:spPr>
          <a:xfrm>
            <a:off x="1344514" y="3433320"/>
            <a:ext cx="646331" cy="369332"/>
          </a:xfrm>
          <a:prstGeom prst="rect">
            <a:avLst/>
          </a:prstGeom>
          <a:noFill/>
        </p:spPr>
        <p:txBody>
          <a:bodyPr wrap="none" rtlCol="0">
            <a:spAutoFit/>
          </a:bodyPr>
          <a:lstStyle/>
          <a:p>
            <a:r>
              <a:rPr kumimoji="1" lang="zh-CN" altLang="en-US" dirty="0">
                <a:solidFill>
                  <a:schemeClr val="accent2"/>
                </a:solidFill>
              </a:rPr>
              <a:t>数据</a:t>
            </a:r>
            <a:endParaRPr kumimoji="1" lang="zh-CN" altLang="en-US" dirty="0">
              <a:solidFill>
                <a:schemeClr val="accent2"/>
              </a:solidFill>
            </a:endParaRPr>
          </a:p>
        </p:txBody>
      </p:sp>
      <p:sp>
        <p:nvSpPr>
          <p:cNvPr id="13" name="文本框 12"/>
          <p:cNvSpPr txBox="1"/>
          <p:nvPr/>
        </p:nvSpPr>
        <p:spPr>
          <a:xfrm>
            <a:off x="1344514" y="4216259"/>
            <a:ext cx="646331" cy="369332"/>
          </a:xfrm>
          <a:prstGeom prst="rect">
            <a:avLst/>
          </a:prstGeom>
          <a:noFill/>
        </p:spPr>
        <p:txBody>
          <a:bodyPr wrap="none" rtlCol="0">
            <a:spAutoFit/>
          </a:bodyPr>
          <a:lstStyle/>
          <a:p>
            <a:r>
              <a:rPr kumimoji="1" lang="zh-CN" altLang="en-US" dirty="0">
                <a:solidFill>
                  <a:schemeClr val="accent2"/>
                </a:solidFill>
              </a:rPr>
              <a:t>计算</a:t>
            </a:r>
            <a:endParaRPr kumimoji="1" lang="zh-CN" altLang="en-US" dirty="0">
              <a:solidFill>
                <a:schemeClr val="accent2"/>
              </a:solidFill>
            </a:endParaRPr>
          </a:p>
        </p:txBody>
      </p:sp>
      <p:cxnSp>
        <p:nvCxnSpPr>
          <p:cNvPr id="10" name="直线箭头连接符 9"/>
          <p:cNvCxnSpPr>
            <a:stCxn id="13" idx="3"/>
          </p:cNvCxnSpPr>
          <p:nvPr/>
        </p:nvCxnSpPr>
        <p:spPr>
          <a:xfrm flipV="1">
            <a:off x="1990845" y="4216259"/>
            <a:ext cx="469551" cy="1846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直线箭头连接符 16"/>
          <p:cNvCxnSpPr>
            <a:stCxn id="7" idx="3"/>
          </p:cNvCxnSpPr>
          <p:nvPr/>
        </p:nvCxnSpPr>
        <p:spPr>
          <a:xfrm flipV="1">
            <a:off x="1990845" y="3214542"/>
            <a:ext cx="658087" cy="4034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6238597" y="2676755"/>
            <a:ext cx="646331" cy="369332"/>
          </a:xfrm>
          <a:prstGeom prst="rect">
            <a:avLst/>
          </a:prstGeom>
          <a:noFill/>
        </p:spPr>
        <p:txBody>
          <a:bodyPr wrap="none" rtlCol="0">
            <a:spAutoFit/>
          </a:bodyPr>
          <a:lstStyle/>
          <a:p>
            <a:r>
              <a:rPr kumimoji="1" lang="zh-CN" altLang="en-US" dirty="0">
                <a:solidFill>
                  <a:schemeClr val="accent2"/>
                </a:solidFill>
              </a:rPr>
              <a:t>数据</a:t>
            </a:r>
            <a:endParaRPr kumimoji="1" lang="zh-CN" altLang="en-US" dirty="0">
              <a:solidFill>
                <a:schemeClr val="accent2"/>
              </a:solidFill>
            </a:endParaRPr>
          </a:p>
        </p:txBody>
      </p:sp>
      <p:sp>
        <p:nvSpPr>
          <p:cNvPr id="9" name="文本框 8"/>
          <p:cNvSpPr txBox="1"/>
          <p:nvPr/>
        </p:nvSpPr>
        <p:spPr>
          <a:xfrm>
            <a:off x="6238597" y="3459694"/>
            <a:ext cx="646331" cy="369332"/>
          </a:xfrm>
          <a:prstGeom prst="rect">
            <a:avLst/>
          </a:prstGeom>
          <a:noFill/>
        </p:spPr>
        <p:txBody>
          <a:bodyPr wrap="none" rtlCol="0">
            <a:spAutoFit/>
          </a:bodyPr>
          <a:lstStyle/>
          <a:p>
            <a:r>
              <a:rPr kumimoji="1" lang="zh-CN" altLang="en-US" dirty="0">
                <a:solidFill>
                  <a:schemeClr val="accent2"/>
                </a:solidFill>
              </a:rPr>
              <a:t>计算</a:t>
            </a:r>
            <a:endParaRPr kumimoji="1" lang="zh-CN" altLang="en-US" dirty="0">
              <a:solidFill>
                <a:schemeClr val="accent2"/>
              </a:solidFill>
            </a:endParaRPr>
          </a:p>
        </p:txBody>
      </p:sp>
      <p:cxnSp>
        <p:nvCxnSpPr>
          <p:cNvPr id="11" name="直线箭头连接符 10"/>
          <p:cNvCxnSpPr>
            <a:stCxn id="9" idx="1"/>
          </p:cNvCxnSpPr>
          <p:nvPr/>
        </p:nvCxnSpPr>
        <p:spPr>
          <a:xfrm flipH="1">
            <a:off x="5599522" y="3644360"/>
            <a:ext cx="639075" cy="4648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直线箭头连接符 11"/>
          <p:cNvCxnSpPr>
            <a:stCxn id="8" idx="1"/>
          </p:cNvCxnSpPr>
          <p:nvPr/>
        </p:nvCxnSpPr>
        <p:spPr>
          <a:xfrm flipH="1">
            <a:off x="5448693" y="2861421"/>
            <a:ext cx="789904" cy="3531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Hadoop</a:t>
            </a:r>
            <a:r>
              <a:rPr kumimoji="1" lang="zh-CN" altLang="en-US" dirty="0"/>
              <a:t>技术族</a:t>
            </a:r>
            <a:endParaRPr kumimoji="1" lang="zh-CN" altLang="en-US" dirty="0"/>
          </a:p>
        </p:txBody>
      </p:sp>
      <p:pic>
        <p:nvPicPr>
          <p:cNvPr id="4" name="图片 3"/>
          <p:cNvPicPr>
            <a:picLocks noChangeAspect="1"/>
          </p:cNvPicPr>
          <p:nvPr/>
        </p:nvPicPr>
        <p:blipFill>
          <a:blip r:embed="rId1"/>
          <a:stretch>
            <a:fillRect/>
          </a:stretch>
        </p:blipFill>
        <p:spPr>
          <a:xfrm>
            <a:off x="1" y="1260950"/>
            <a:ext cx="4536560" cy="3254489"/>
          </a:xfrm>
          <a:prstGeom prst="rect">
            <a:avLst/>
          </a:prstGeom>
        </p:spPr>
      </p:pic>
      <p:pic>
        <p:nvPicPr>
          <p:cNvPr id="5" name="图片 4"/>
          <p:cNvPicPr>
            <a:picLocks noChangeAspect="1"/>
          </p:cNvPicPr>
          <p:nvPr/>
        </p:nvPicPr>
        <p:blipFill>
          <a:blip r:embed="rId2"/>
          <a:stretch>
            <a:fillRect/>
          </a:stretch>
        </p:blipFill>
        <p:spPr>
          <a:xfrm>
            <a:off x="4355183" y="1165503"/>
            <a:ext cx="4788816" cy="36461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分布式数据平台简介</a:t>
            </a:r>
            <a:endParaRPr lang="en-US" altLang="zh-CN"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rgbClr val="1A3F6C"/>
                </a:solidFill>
                <a:latin typeface="Heiti SC Medium" pitchFamily="2" charset="-128"/>
                <a:ea typeface="Heiti SC Medium" pitchFamily="2" charset="-128"/>
                <a:cs typeface="Yuppy SC" panose="020F0603040207020204" pitchFamily="34" charset="-122"/>
              </a:rPr>
              <a:t>HDFS</a:t>
            </a:r>
            <a:r>
              <a:rPr lang="zh-CN" altLang="en-US" sz="1600" b="1" dirty="0">
                <a:solidFill>
                  <a:srgbClr val="1A3F6C"/>
                </a:solidFill>
                <a:latin typeface="Heiti SC Medium" pitchFamily="2" charset="-128"/>
                <a:ea typeface="Heiti SC Medium" pitchFamily="2" charset="-128"/>
                <a:cs typeface="Yuppy SC" panose="020F0603040207020204" pitchFamily="34" charset="-122"/>
              </a:rPr>
              <a:t>原理介绍</a:t>
            </a: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HDFS</a:t>
            </a: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实践</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初步了解一下</a:t>
            </a:r>
            <a:r>
              <a:rPr lang="en-US" altLang="zh-CN" dirty="0"/>
              <a:t>HDFS</a:t>
            </a:r>
            <a:endParaRPr lang="zh-CN" altLang="en-US" dirty="0"/>
          </a:p>
        </p:txBody>
      </p:sp>
      <p:sp>
        <p:nvSpPr>
          <p:cNvPr id="8" name="文本占位符 7"/>
          <p:cNvSpPr>
            <a:spLocks noGrp="1"/>
          </p:cNvSpPr>
          <p:nvPr>
            <p:ph type="body" idx="1"/>
          </p:nvPr>
        </p:nvSpPr>
        <p:spPr/>
        <p:txBody>
          <a:bodyPr/>
          <a:lstStyle/>
          <a:p>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大数据的</a:t>
            </a:r>
            <a:r>
              <a:rPr kumimoji="1" lang="en-US" altLang="zh-CN" dirty="0"/>
              <a:t>4</a:t>
            </a:r>
            <a:r>
              <a:rPr kumimoji="1" lang="zh-CN" altLang="en-US" dirty="0"/>
              <a:t>个</a:t>
            </a:r>
            <a:r>
              <a:rPr kumimoji="1" lang="en-US" altLang="zh-CN" dirty="0"/>
              <a:t>V</a:t>
            </a:r>
            <a:endParaRPr kumimoji="1" lang="zh-CN" altLang="en-US" dirty="0"/>
          </a:p>
        </p:txBody>
      </p:sp>
      <p:sp>
        <p:nvSpPr>
          <p:cNvPr id="4" name="对角圆角矩形 3"/>
          <p:cNvSpPr/>
          <p:nvPr/>
        </p:nvSpPr>
        <p:spPr>
          <a:xfrm flipH="1" flipV="1">
            <a:off x="457200" y="3085655"/>
            <a:ext cx="3816350" cy="1900238"/>
          </a:xfrm>
          <a:prstGeom prst="round2DiagRect">
            <a:avLst/>
          </a:prstGeom>
          <a:solidFill>
            <a:srgbClr val="35AE0B"/>
          </a:solidFill>
          <a:ln w="19050">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5" name="对角圆角矩形 4"/>
          <p:cNvSpPr/>
          <p:nvPr/>
        </p:nvSpPr>
        <p:spPr>
          <a:xfrm>
            <a:off x="4813300" y="904430"/>
            <a:ext cx="3817938" cy="1911350"/>
          </a:xfrm>
          <a:prstGeom prst="round2DiagRect">
            <a:avLst/>
          </a:prstGeom>
          <a:solidFill>
            <a:srgbClr val="74A7AE"/>
          </a:solidFill>
          <a:ln w="19050">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6" name="对角圆角矩形 5"/>
          <p:cNvSpPr/>
          <p:nvPr/>
        </p:nvSpPr>
        <p:spPr>
          <a:xfrm flipV="1">
            <a:off x="4813300" y="3045967"/>
            <a:ext cx="3817938" cy="1911350"/>
          </a:xfrm>
          <a:prstGeom prst="round2DiagRect">
            <a:avLst/>
          </a:prstGeom>
          <a:solidFill>
            <a:srgbClr val="5E65BA"/>
          </a:solidFill>
          <a:ln w="19050">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7" name="对角圆角矩形 6"/>
          <p:cNvSpPr/>
          <p:nvPr/>
        </p:nvSpPr>
        <p:spPr>
          <a:xfrm flipH="1">
            <a:off x="457200" y="853630"/>
            <a:ext cx="3816350" cy="1911350"/>
          </a:xfrm>
          <a:prstGeom prst="round2DiagRect">
            <a:avLst/>
          </a:prstGeom>
          <a:solidFill>
            <a:srgbClr val="EA502C"/>
          </a:solidFill>
          <a:ln w="19050">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dk1"/>
              </a:solidFill>
              <a:effectLst/>
              <a:uLnTx/>
              <a:uFillTx/>
              <a:latin typeface="+mn-lt"/>
              <a:ea typeface="+mn-ea"/>
              <a:cs typeface="+mn-cs"/>
            </a:endParaRPr>
          </a:p>
        </p:txBody>
      </p:sp>
      <p:sp>
        <p:nvSpPr>
          <p:cNvPr id="8" name="MH_Other_1"/>
          <p:cNvSpPr/>
          <p:nvPr>
            <p:custDataLst>
              <p:tags r:id="rId1"/>
            </p:custDataLst>
          </p:nvPr>
        </p:nvSpPr>
        <p:spPr>
          <a:xfrm>
            <a:off x="3902075" y="2174430"/>
            <a:ext cx="1393825" cy="1393825"/>
          </a:xfrm>
          <a:prstGeom prst="ellipse">
            <a:avLst/>
          </a:prstGeom>
          <a:solidFill>
            <a:schemeClr val="accent1">
              <a:lumMod val="50000"/>
              <a:alpha val="27000"/>
            </a:schemeClr>
          </a:solidFill>
          <a:ln w="3175">
            <a:noFill/>
          </a:ln>
          <a:effectLst>
            <a:outerShdw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 name="MH_Other_2"/>
          <p:cNvSpPr/>
          <p:nvPr>
            <p:custDataLst>
              <p:tags r:id="rId2"/>
            </p:custDataLst>
          </p:nvPr>
        </p:nvSpPr>
        <p:spPr>
          <a:xfrm>
            <a:off x="4025900" y="2298255"/>
            <a:ext cx="1146175" cy="1146175"/>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charset="-122"/>
                <a:cs typeface="+mn-cs"/>
                <a:sym typeface="+mn-ea"/>
              </a:rPr>
              <a:t>大数据</a:t>
            </a:r>
            <a:endParaRPr kumimoji="0" lang="zh-CN" altLang="en-US" sz="16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10" name="MH_Text_1"/>
          <p:cNvSpPr/>
          <p:nvPr>
            <p:custDataLst>
              <p:tags r:id="rId3"/>
            </p:custDataLst>
          </p:nvPr>
        </p:nvSpPr>
        <p:spPr>
          <a:xfrm>
            <a:off x="698369" y="1950479"/>
            <a:ext cx="2638382" cy="1242368"/>
          </a:xfrm>
          <a:prstGeom prst="rect">
            <a:avLst/>
          </a:prstGeom>
        </p:spPr>
        <p:txBody>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rPr>
              <a:t>GB-&gt;</a:t>
            </a:r>
            <a:r>
              <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rPr>
              <a:t>TB-&gt;ZB-&gt;EB</a:t>
            </a:r>
            <a:endParaRPr kumimoji="0" lang="da-DK" altLang="zh-CN"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1" name="文本框 2"/>
          <p:cNvSpPr txBox="1"/>
          <p:nvPr/>
        </p:nvSpPr>
        <p:spPr>
          <a:xfrm>
            <a:off x="671512" y="1121917"/>
            <a:ext cx="3457575" cy="646331"/>
          </a:xfrm>
          <a:prstGeom prst="rect">
            <a:avLst/>
          </a:prstGeom>
          <a:noFill/>
          <a:ln w="9525">
            <a:noFill/>
          </a:ln>
        </p:spPr>
        <p:txBody>
          <a:bodyPr anchor="t">
            <a:spAutoFit/>
          </a:bodyPr>
          <a:lstStyle/>
          <a:p>
            <a:pPr algn="ctr" eaLnBrk="0" hangingPunct="0">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rPr>
              <a:t>Volume</a:t>
            </a:r>
            <a:endParaRPr lang="en-US" altLang="zh-CN" b="1" dirty="0">
              <a:solidFill>
                <a:schemeClr val="bg1"/>
              </a:solidFill>
              <a:latin typeface="微软雅黑" panose="020B0503020204020204" pitchFamily="34" charset="-122"/>
              <a:ea typeface="微软雅黑" panose="020B0503020204020204" pitchFamily="34" charset="-122"/>
            </a:endParaRPr>
          </a:p>
          <a:p>
            <a:pPr algn="ctr" eaLnBrk="0" hangingPunct="0">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海量的数据规模</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2" name="文本框 57"/>
          <p:cNvSpPr txBox="1"/>
          <p:nvPr/>
        </p:nvSpPr>
        <p:spPr>
          <a:xfrm>
            <a:off x="4916238" y="3238055"/>
            <a:ext cx="3640387" cy="646331"/>
          </a:xfrm>
          <a:prstGeom prst="rect">
            <a:avLst/>
          </a:prstGeom>
          <a:noFill/>
          <a:ln w="9525">
            <a:noFill/>
          </a:ln>
        </p:spPr>
        <p:txBody>
          <a:bodyPr wrap="square" anchor="t">
            <a:spAutoFit/>
          </a:bodyPr>
          <a:lstStyle>
            <a:defPPr>
              <a:defRPr lang="zh-CN"/>
            </a:defPPr>
            <a:lvl1pPr algn="ctr" eaLnBrk="0" hangingPunct="0">
              <a:buFont typeface="Arial" panose="020B0604020202020204" pitchFamily="34" charset="0"/>
              <a:buNone/>
              <a:defRPr b="1">
                <a:solidFill>
                  <a:schemeClr val="bg1"/>
                </a:solidFill>
                <a:latin typeface="微软雅黑" panose="020B0503020204020204" pitchFamily="34" charset="-122"/>
                <a:ea typeface="微软雅黑" panose="020B0503020204020204" pitchFamily="34" charset="-122"/>
              </a:defRPr>
            </a:lvl1pPr>
          </a:lstStyle>
          <a:p>
            <a:r>
              <a:rPr lang="en-US" altLang="zh-CN" dirty="0"/>
              <a:t>Value</a:t>
            </a:r>
            <a:endParaRPr lang="en-US" altLang="zh-CN" dirty="0"/>
          </a:p>
          <a:p>
            <a:r>
              <a:rPr lang="zh-CN" altLang="en-US" dirty="0"/>
              <a:t>巨大的数据价值</a:t>
            </a:r>
            <a:endParaRPr lang="zh-CN" altLang="en-US" dirty="0"/>
          </a:p>
        </p:txBody>
      </p:sp>
      <p:sp>
        <p:nvSpPr>
          <p:cNvPr id="13" name="文本框 58"/>
          <p:cNvSpPr txBox="1"/>
          <p:nvPr/>
        </p:nvSpPr>
        <p:spPr>
          <a:xfrm>
            <a:off x="457200" y="3355530"/>
            <a:ext cx="3816351" cy="646331"/>
          </a:xfrm>
          <a:prstGeom prst="rect">
            <a:avLst/>
          </a:prstGeom>
          <a:noFill/>
          <a:ln w="9525">
            <a:noFill/>
          </a:ln>
        </p:spPr>
        <p:txBody>
          <a:bodyPr wrap="square" anchor="t">
            <a:spAutoFit/>
          </a:bodyPr>
          <a:lstStyle>
            <a:defPPr>
              <a:defRPr lang="zh-CN"/>
            </a:defPPr>
            <a:lvl1pPr algn="ctr" eaLnBrk="0" hangingPunct="0">
              <a:buFont typeface="Arial" panose="020B0604020202020204" pitchFamily="34" charset="0"/>
              <a:buNone/>
              <a:defRPr b="1">
                <a:solidFill>
                  <a:schemeClr val="bg1"/>
                </a:solidFill>
                <a:latin typeface="微软雅黑" panose="020B0503020204020204" pitchFamily="34" charset="-122"/>
                <a:ea typeface="微软雅黑" panose="020B0503020204020204" pitchFamily="34" charset="-122"/>
              </a:defRPr>
            </a:lvl1pPr>
          </a:lstStyle>
          <a:p>
            <a:r>
              <a:rPr lang="en-US" altLang="zh-CN" dirty="0"/>
              <a:t>Variety</a:t>
            </a:r>
            <a:endParaRPr lang="en-US" altLang="zh-CN" dirty="0"/>
          </a:p>
          <a:p>
            <a:r>
              <a:rPr lang="zh-CN" altLang="en-US" dirty="0"/>
              <a:t>多样的数据类型</a:t>
            </a:r>
            <a:endParaRPr lang="en-US" altLang="zh-CN" dirty="0"/>
          </a:p>
        </p:txBody>
      </p:sp>
      <p:sp>
        <p:nvSpPr>
          <p:cNvPr id="14" name="文本框 59"/>
          <p:cNvSpPr txBox="1"/>
          <p:nvPr/>
        </p:nvSpPr>
        <p:spPr>
          <a:xfrm>
            <a:off x="4813300" y="1149222"/>
            <a:ext cx="3817938" cy="646331"/>
          </a:xfrm>
          <a:prstGeom prst="rect">
            <a:avLst/>
          </a:prstGeom>
          <a:noFill/>
          <a:ln w="9525">
            <a:noFill/>
          </a:ln>
        </p:spPr>
        <p:txBody>
          <a:bodyPr wrap="square" anchor="t">
            <a:spAutoFit/>
          </a:bodyPr>
          <a:lstStyle>
            <a:defPPr>
              <a:defRPr lang="zh-CN"/>
            </a:defPPr>
            <a:lvl1pPr algn="ctr" eaLnBrk="0" hangingPunct="0">
              <a:buFont typeface="Arial" panose="020B0604020202020204" pitchFamily="34" charset="0"/>
              <a:buNone/>
              <a:defRPr b="1">
                <a:solidFill>
                  <a:schemeClr val="bg1"/>
                </a:solidFill>
                <a:latin typeface="微软雅黑" panose="020B0503020204020204" pitchFamily="34" charset="-122"/>
                <a:ea typeface="微软雅黑" panose="020B0503020204020204" pitchFamily="34" charset="-122"/>
              </a:defRPr>
            </a:lvl1pPr>
          </a:lstStyle>
          <a:p>
            <a:r>
              <a:rPr lang="en-US" altLang="zh-CN" dirty="0"/>
              <a:t>Velocity</a:t>
            </a:r>
            <a:endParaRPr lang="en-US" altLang="zh-CN" dirty="0"/>
          </a:p>
          <a:p>
            <a:r>
              <a:rPr lang="zh-CN" altLang="en-US" dirty="0"/>
              <a:t>快速的数据流转和动态的数据体系</a:t>
            </a:r>
            <a:endParaRPr lang="zh-CN" altLang="en-US" dirty="0"/>
          </a:p>
        </p:txBody>
      </p:sp>
      <p:sp>
        <p:nvSpPr>
          <p:cNvPr id="15" name="矩形 15"/>
          <p:cNvSpPr>
            <a:spLocks noChangeArrowheads="1"/>
          </p:cNvSpPr>
          <p:nvPr/>
        </p:nvSpPr>
        <p:spPr bwMode="auto">
          <a:xfrm>
            <a:off x="721978" y="4050538"/>
            <a:ext cx="340686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1400" dirty="0">
                <a:solidFill>
                  <a:schemeClr val="bg1">
                    <a:alpha val="68000"/>
                  </a:schemeClr>
                </a:solidFill>
                <a:latin typeface="微软雅黑" panose="020B0503020204020204" pitchFamily="34" charset="-122"/>
                <a:ea typeface="微软雅黑" panose="020B0503020204020204" pitchFamily="34" charset="-122"/>
                <a:sym typeface="+mn-ea"/>
              </a:rPr>
              <a:t>企业内部和外部数据</a:t>
            </a:r>
            <a:endPar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1400" dirty="0">
                <a:solidFill>
                  <a:schemeClr val="bg1">
                    <a:alpha val="68000"/>
                  </a:schemeClr>
                </a:solidFill>
                <a:latin typeface="微软雅黑" panose="020B0503020204020204" pitchFamily="34" charset="-122"/>
                <a:ea typeface="微软雅黑" panose="020B0503020204020204" pitchFamily="34" charset="-122"/>
                <a:sym typeface="+mn-ea"/>
              </a:rPr>
              <a:t>结构化、非结构化数据</a:t>
            </a:r>
            <a:endPar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rPr>
              <a:t>日志、文本、视频、图片、社交网络</a:t>
            </a:r>
            <a:r>
              <a:rPr kumimoji="0" lang="en-US" altLang="zh-CN"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6" name="矩形 17"/>
          <p:cNvSpPr>
            <a:spLocks noChangeArrowheads="1"/>
          </p:cNvSpPr>
          <p:nvPr/>
        </p:nvSpPr>
        <p:spPr bwMode="auto">
          <a:xfrm>
            <a:off x="5317394" y="4170450"/>
            <a:ext cx="318684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rPr>
              <a:t>数据总量大</a:t>
            </a:r>
            <a:endParaRPr kumimoji="0" lang="en-US" altLang="zh-CN"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0" fontAlgn="base" latinLnBrk="0" hangingPunct="0">
              <a:lnSpc>
                <a:spcPct val="100000"/>
              </a:lnSpc>
              <a:spcBef>
                <a:spcPct val="0"/>
              </a:spcBef>
              <a:spcAft>
                <a:spcPct val="0"/>
              </a:spcAft>
              <a:buClrTx/>
              <a:buSzTx/>
              <a:buFontTx/>
              <a:buNone/>
              <a:defRPr/>
            </a:pPr>
            <a:r>
              <a:rPr lang="zh-CN" altLang="en-US" sz="1400" dirty="0">
                <a:solidFill>
                  <a:schemeClr val="bg1">
                    <a:alpha val="68000"/>
                  </a:schemeClr>
                </a:solidFill>
                <a:latin typeface="微软雅黑" panose="020B0503020204020204" pitchFamily="34" charset="-122"/>
                <a:ea typeface="微软雅黑" panose="020B0503020204020204" pitchFamily="34" charset="-122"/>
                <a:sym typeface="+mn-ea"/>
              </a:rPr>
              <a:t>有价值的数据稀疏</a:t>
            </a:r>
            <a:endPar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rPr>
              <a:t>挖掘和预测产生价值</a:t>
            </a:r>
            <a:endParaRPr kumimoji="0" lang="zh-CN" altLang="en-US" sz="1400" b="0" i="0" u="none" strike="noStrike" kern="1200" cap="none" spc="0" normalizeH="0" baseline="0" noProof="0" dirty="0">
              <a:ln>
                <a:noFill/>
              </a:ln>
              <a:solidFill>
                <a:schemeClr val="bg1">
                  <a:alpha val="68000"/>
                </a:scheme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8" name="MH_Other_12"/>
          <p:cNvSpPr/>
          <p:nvPr>
            <p:custDataLst>
              <p:tags r:id="rId4"/>
            </p:custDataLst>
          </p:nvPr>
        </p:nvSpPr>
        <p:spPr bwMode="auto">
          <a:xfrm>
            <a:off x="4360862" y="2485580"/>
            <a:ext cx="477838" cy="476250"/>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normAutofit/>
            <a:scene3d>
              <a:camera prst="orthographicFront"/>
              <a:lightRig rig="threePt" dir="t"/>
            </a:scene3d>
            <a:sp3d>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sp>
        <p:nvSpPr>
          <p:cNvPr id="19" name="矩形 15"/>
          <p:cNvSpPr>
            <a:spLocks noChangeArrowheads="1"/>
          </p:cNvSpPr>
          <p:nvPr/>
        </p:nvSpPr>
        <p:spPr bwMode="auto">
          <a:xfrm>
            <a:off x="5287920" y="1878884"/>
            <a:ext cx="34068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1400" dirty="0">
                <a:solidFill>
                  <a:schemeClr val="bg1">
                    <a:alpha val="68000"/>
                  </a:schemeClr>
                </a:solidFill>
                <a:latin typeface="微软雅黑" panose="020B0503020204020204" pitchFamily="34" charset="-122"/>
                <a:ea typeface="微软雅黑" panose="020B0503020204020204" pitchFamily="34" charset="-122"/>
                <a:sym typeface="+mn-ea"/>
              </a:rPr>
              <a:t>数据快速处理和分析</a:t>
            </a:r>
            <a:endPar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lang="zh-CN" altLang="en-US" sz="1400" dirty="0">
                <a:solidFill>
                  <a:schemeClr val="bg1">
                    <a:alpha val="68000"/>
                  </a:schemeClr>
                </a:solidFill>
                <a:latin typeface="微软雅黑" panose="020B0503020204020204" pitchFamily="34" charset="-122"/>
                <a:ea typeface="微软雅黑" panose="020B0503020204020204" pitchFamily="34" charset="-122"/>
                <a:sym typeface="+mn-ea"/>
              </a:rPr>
              <a:t>电信日志、电商促销、双</a:t>
            </a:r>
            <a:r>
              <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rPr>
              <a:t>11</a:t>
            </a:r>
            <a:endParaRPr lang="en-US" altLang="zh-CN" sz="1400" dirty="0">
              <a:solidFill>
                <a:schemeClr val="bg1">
                  <a:alpha val="68000"/>
                </a:schemeClr>
              </a:solidFill>
              <a:latin typeface="微软雅黑" panose="020B0503020204020204" pitchFamily="34" charset="-122"/>
              <a:ea typeface="微软雅黑" panose="020B0503020204020204" pitchFamily="34" charset="-122"/>
              <a:sym typeface="+mn-ea"/>
            </a:endParaRPr>
          </a:p>
        </p:txBody>
      </p:sp>
      <p:sp>
        <p:nvSpPr>
          <p:cNvPr id="3" name="椭圆 2"/>
          <p:cNvSpPr/>
          <p:nvPr/>
        </p:nvSpPr>
        <p:spPr>
          <a:xfrm>
            <a:off x="269506" y="785368"/>
            <a:ext cx="4210419" cy="203041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什么是</a:t>
            </a:r>
            <a:r>
              <a:rPr lang="en-US" altLang="zh-CN" dirty="0" smtClean="0"/>
              <a:t>HDFS</a:t>
            </a:r>
            <a:endParaRPr lang="en-US" dirty="0"/>
          </a:p>
        </p:txBody>
      </p:sp>
      <p:sp>
        <p:nvSpPr>
          <p:cNvPr id="5" name="Content Placeholder 4"/>
          <p:cNvSpPr>
            <a:spLocks noGrp="1"/>
          </p:cNvSpPr>
          <p:nvPr>
            <p:ph idx="1"/>
          </p:nvPr>
        </p:nvSpPr>
        <p:spPr/>
        <p:txBody>
          <a:bodyPr/>
          <a:lstStyle/>
          <a:p>
            <a:r>
              <a:rPr lang="en-US" altLang="zh-CN" dirty="0"/>
              <a:t>HDFS</a:t>
            </a:r>
            <a:r>
              <a:rPr lang="zh-CN" altLang="en-US" dirty="0"/>
              <a:t>（</a:t>
            </a:r>
            <a:r>
              <a:rPr lang="en-US" altLang="zh-CN" dirty="0"/>
              <a:t>Hadoop Distributed File System</a:t>
            </a:r>
            <a:r>
              <a:rPr lang="zh-CN" altLang="en-US" dirty="0"/>
              <a:t>），作为</a:t>
            </a:r>
            <a:r>
              <a:rPr lang="en-US" altLang="zh-CN" dirty="0"/>
              <a:t>Google File System</a:t>
            </a:r>
            <a:r>
              <a:rPr lang="zh-CN" altLang="en-US" dirty="0"/>
              <a:t>（</a:t>
            </a:r>
            <a:r>
              <a:rPr lang="en-US" altLang="zh-CN" dirty="0"/>
              <a:t>GFS</a:t>
            </a:r>
            <a:r>
              <a:rPr lang="zh-CN" altLang="en-US" dirty="0"/>
              <a:t>）的实现，是</a:t>
            </a:r>
            <a:r>
              <a:rPr lang="en-US" altLang="zh-CN" dirty="0"/>
              <a:t>Hadoop</a:t>
            </a:r>
            <a:r>
              <a:rPr lang="zh-CN" altLang="en-US" dirty="0"/>
              <a:t>项目的核心</a:t>
            </a:r>
            <a:r>
              <a:rPr lang="zh-CN" altLang="en-US" dirty="0" smtClean="0"/>
              <a:t>子项目</a:t>
            </a:r>
            <a:endParaRPr lang="en-US" altLang="zh-CN" dirty="0" smtClean="0"/>
          </a:p>
          <a:p>
            <a:endParaRPr lang="en-US" altLang="zh-CN" dirty="0" smtClean="0"/>
          </a:p>
          <a:p>
            <a:r>
              <a:rPr lang="en-US" altLang="zh-CN" dirty="0" smtClean="0"/>
              <a:t>HDFS</a:t>
            </a:r>
            <a:r>
              <a:rPr lang="zh-CN" altLang="en-US" dirty="0" smtClean="0"/>
              <a:t>是</a:t>
            </a:r>
            <a:r>
              <a:rPr lang="zh-CN" altLang="en-US" dirty="0"/>
              <a:t>分布式计算中</a:t>
            </a:r>
            <a:r>
              <a:rPr lang="zh-CN" altLang="en-US" dirty="0">
                <a:solidFill>
                  <a:srgbClr val="C00000"/>
                </a:solidFill>
              </a:rPr>
              <a:t>数据存储管理</a:t>
            </a:r>
            <a:r>
              <a:rPr lang="zh-CN" altLang="en-US" dirty="0"/>
              <a:t>的基础，是基于</a:t>
            </a:r>
            <a:r>
              <a:rPr lang="zh-CN" altLang="en-US" dirty="0" smtClean="0">
                <a:solidFill>
                  <a:srgbClr val="C00000"/>
                </a:solidFill>
              </a:rPr>
              <a:t>流式数据访问</a:t>
            </a:r>
            <a:r>
              <a:rPr lang="zh-CN" altLang="en-US" dirty="0"/>
              <a:t>和</a:t>
            </a:r>
            <a:r>
              <a:rPr lang="zh-CN" altLang="en-US" dirty="0">
                <a:solidFill>
                  <a:srgbClr val="C00000"/>
                </a:solidFill>
              </a:rPr>
              <a:t>处理超大文件的需求</a:t>
            </a:r>
            <a:r>
              <a:rPr lang="zh-CN" altLang="en-US" dirty="0"/>
              <a:t>而开发的，可以运行于廉价的商用服务器上</a:t>
            </a:r>
            <a:r>
              <a:rPr lang="zh-CN" altLang="en-US" dirty="0" smtClean="0"/>
              <a:t>。</a:t>
            </a:r>
            <a:endParaRPr lang="en-US" altLang="zh-CN" dirty="0" smtClean="0"/>
          </a:p>
          <a:p>
            <a:endParaRPr lang="en-US" altLang="zh-CN" dirty="0" smtClean="0"/>
          </a:p>
          <a:p>
            <a:r>
              <a:rPr lang="zh-CN" altLang="en-US" dirty="0" smtClean="0"/>
              <a:t>它</a:t>
            </a:r>
            <a:r>
              <a:rPr lang="zh-CN" altLang="en-US" dirty="0"/>
              <a:t>所具有的</a:t>
            </a:r>
            <a:r>
              <a:rPr lang="zh-CN" altLang="en-US" dirty="0">
                <a:solidFill>
                  <a:srgbClr val="C00000"/>
                </a:solidFill>
              </a:rPr>
              <a:t>高容错</a:t>
            </a:r>
            <a:r>
              <a:rPr lang="zh-CN" altLang="en-US" dirty="0"/>
              <a:t>、</a:t>
            </a:r>
            <a:r>
              <a:rPr lang="zh-CN" altLang="en-US" dirty="0">
                <a:solidFill>
                  <a:srgbClr val="C00000"/>
                </a:solidFill>
              </a:rPr>
              <a:t>高可靠性</a:t>
            </a:r>
            <a:r>
              <a:rPr lang="zh-CN" altLang="en-US" dirty="0"/>
              <a:t>、</a:t>
            </a:r>
            <a:r>
              <a:rPr lang="zh-CN" altLang="en-US" dirty="0">
                <a:solidFill>
                  <a:srgbClr val="C00000"/>
                </a:solidFill>
              </a:rPr>
              <a:t>高可扩展性</a:t>
            </a:r>
            <a:r>
              <a:rPr lang="zh-CN" altLang="en-US" dirty="0"/>
              <a:t>、</a:t>
            </a:r>
            <a:r>
              <a:rPr lang="zh-CN" altLang="en-US" dirty="0">
                <a:solidFill>
                  <a:srgbClr val="C00000"/>
                </a:solidFill>
              </a:rPr>
              <a:t>高获得性</a:t>
            </a:r>
            <a:r>
              <a:rPr lang="zh-CN" altLang="en-US" dirty="0"/>
              <a:t>、</a:t>
            </a:r>
            <a:r>
              <a:rPr lang="zh-CN" altLang="en-US" dirty="0">
                <a:solidFill>
                  <a:srgbClr val="C00000"/>
                </a:solidFill>
              </a:rPr>
              <a:t>高吞吐率</a:t>
            </a:r>
            <a:r>
              <a:rPr lang="zh-CN" altLang="en-US" dirty="0"/>
              <a:t>等特征为海量数据提供了不怕故障的存储，为超大数据集（</a:t>
            </a:r>
            <a:r>
              <a:rPr lang="en-US" altLang="zh-CN" dirty="0"/>
              <a:t>Large Data Set</a:t>
            </a:r>
            <a:r>
              <a:rPr lang="zh-CN" altLang="en-US" dirty="0"/>
              <a:t>）的应用处理带来了很多</a:t>
            </a:r>
            <a:r>
              <a:rPr lang="zh-CN" altLang="en-US" dirty="0" smtClean="0"/>
              <a:t>便利</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一个典型的</a:t>
            </a:r>
            <a:r>
              <a:rPr kumimoji="1" lang="en-US" altLang="zh-CN" dirty="0"/>
              <a:t>Hadoop</a:t>
            </a:r>
            <a:r>
              <a:rPr kumimoji="1" lang="zh-CN" altLang="en-US" dirty="0"/>
              <a:t>集群</a:t>
            </a:r>
            <a:endParaRPr kumimoji="1" lang="zh-CN" altLang="en-US" dirty="0"/>
          </a:p>
        </p:txBody>
      </p:sp>
      <p:pic>
        <p:nvPicPr>
          <p:cNvPr id="4" name="图片 3"/>
          <p:cNvPicPr>
            <a:picLocks noChangeAspect="1"/>
          </p:cNvPicPr>
          <p:nvPr/>
        </p:nvPicPr>
        <p:blipFill>
          <a:blip r:embed="rId1"/>
          <a:stretch>
            <a:fillRect/>
          </a:stretch>
        </p:blipFill>
        <p:spPr>
          <a:xfrm>
            <a:off x="1629559" y="704850"/>
            <a:ext cx="5811857" cy="44386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HDSF</a:t>
            </a:r>
            <a:r>
              <a:rPr lang="zh-CN" altLang="en-US" dirty="0" smtClean="0"/>
              <a:t>举例</a:t>
            </a:r>
            <a:endParaRPr lang="en-US" dirty="0"/>
          </a:p>
        </p:txBody>
      </p:sp>
      <p:sp>
        <p:nvSpPr>
          <p:cNvPr id="4" name="Rounded Rectangle 3"/>
          <p:cNvSpPr/>
          <p:nvPr/>
        </p:nvSpPr>
        <p:spPr>
          <a:xfrm>
            <a:off x="5094833" y="1968445"/>
            <a:ext cx="3551327" cy="94235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b="1" dirty="0">
                <a:effectLst>
                  <a:outerShdw blurRad="38100" dist="38100" dir="2700000" algn="tl">
                    <a:srgbClr val="000000">
                      <a:alpha val="43137"/>
                    </a:srgbClr>
                  </a:outerShdw>
                </a:effectLst>
              </a:rPr>
              <a:t>Namenode</a:t>
            </a:r>
            <a:br>
              <a:rPr lang="en-US" sz="1350" b="1" dirty="0"/>
            </a:br>
            <a:r>
              <a:rPr lang="en-US" sz="1350" dirty="0">
                <a:latin typeface="Consolas" panose="020B0609020204030204" pitchFamily="49" charset="0"/>
              </a:rPr>
              <a:t>/users/mafudge/data.csv</a:t>
            </a:r>
            <a:br>
              <a:rPr lang="en-US" sz="1350" dirty="0">
                <a:latin typeface="Consolas" panose="020B0609020204030204" pitchFamily="49" charset="0"/>
              </a:rPr>
            </a:br>
            <a:endParaRPr lang="en-US" sz="1350" dirty="0"/>
          </a:p>
        </p:txBody>
      </p:sp>
      <p:sp>
        <p:nvSpPr>
          <p:cNvPr id="5" name="Down Arrow 4"/>
          <p:cNvSpPr/>
          <p:nvPr/>
        </p:nvSpPr>
        <p:spPr>
          <a:xfrm>
            <a:off x="5359487" y="1541897"/>
            <a:ext cx="253448" cy="35858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6" name="TextBox 5"/>
          <p:cNvSpPr txBox="1"/>
          <p:nvPr/>
        </p:nvSpPr>
        <p:spPr>
          <a:xfrm>
            <a:off x="5615349" y="1541897"/>
            <a:ext cx="2752428" cy="507831"/>
          </a:xfrm>
          <a:prstGeom prst="rect">
            <a:avLst/>
          </a:prstGeom>
          <a:noFill/>
        </p:spPr>
        <p:txBody>
          <a:bodyPr wrap="square" rtlCol="0">
            <a:spAutoFit/>
          </a:bodyPr>
          <a:lstStyle/>
          <a:p>
            <a:r>
              <a:rPr lang="en-US" sz="1350" dirty="0">
                <a:latin typeface="Consolas" panose="020B0609020204030204" pitchFamily="49" charset="0"/>
              </a:rPr>
              <a:t>$ hadoop fs –put data.csv</a:t>
            </a:r>
            <a:endParaRPr lang="en-US" sz="1350" dirty="0">
              <a:latin typeface="Consolas" panose="020B0609020204030204" pitchFamily="49" charset="0"/>
            </a:endParaRPr>
          </a:p>
          <a:p>
            <a:endParaRPr lang="en-US" sz="1350" dirty="0"/>
          </a:p>
        </p:txBody>
      </p:sp>
      <p:sp>
        <p:nvSpPr>
          <p:cNvPr id="7" name="Rounded Rectangle 6"/>
          <p:cNvSpPr/>
          <p:nvPr/>
        </p:nvSpPr>
        <p:spPr>
          <a:xfrm>
            <a:off x="5094834" y="3190659"/>
            <a:ext cx="1126306" cy="7204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8" name="Rounded Rectangle 7"/>
          <p:cNvSpPr/>
          <p:nvPr/>
        </p:nvSpPr>
        <p:spPr>
          <a:xfrm>
            <a:off x="6288809" y="3190659"/>
            <a:ext cx="1133694" cy="7204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9" name="Rounded Rectangle 8"/>
          <p:cNvSpPr/>
          <p:nvPr/>
        </p:nvSpPr>
        <p:spPr>
          <a:xfrm>
            <a:off x="7490173" y="3190658"/>
            <a:ext cx="1132154" cy="7204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0" name="Rounded Rectangle 9"/>
          <p:cNvSpPr/>
          <p:nvPr/>
        </p:nvSpPr>
        <p:spPr>
          <a:xfrm>
            <a:off x="5094834" y="4177377"/>
            <a:ext cx="1126306" cy="7191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1" name="Rounded Rectangle 10"/>
          <p:cNvSpPr/>
          <p:nvPr/>
        </p:nvSpPr>
        <p:spPr>
          <a:xfrm>
            <a:off x="6307997" y="4172314"/>
            <a:ext cx="1114506" cy="7191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2" name="Rounded Rectangle 11"/>
          <p:cNvSpPr/>
          <p:nvPr/>
        </p:nvSpPr>
        <p:spPr>
          <a:xfrm>
            <a:off x="7509361" y="4177377"/>
            <a:ext cx="1112966" cy="7191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13" name="Rectangle 12"/>
          <p:cNvSpPr/>
          <p:nvPr/>
        </p:nvSpPr>
        <p:spPr>
          <a:xfrm>
            <a:off x="5094834" y="3895315"/>
            <a:ext cx="3527493" cy="300082"/>
          </a:xfrm>
          <a:prstGeom prst="rect">
            <a:avLst/>
          </a:prstGeom>
        </p:spPr>
        <p:txBody>
          <a:bodyPr wrap="square">
            <a:spAutoFit/>
          </a:bodyPr>
          <a:lstStyle/>
          <a:p>
            <a:pPr algn="ctr"/>
            <a:r>
              <a:rPr lang="en-US" sz="1350" b="1" dirty="0">
                <a:effectLst>
                  <a:outerShdw blurRad="38100" dist="38100" dir="2700000" algn="tl">
                    <a:srgbClr val="000000">
                      <a:alpha val="43137"/>
                    </a:srgbClr>
                  </a:outerShdw>
                </a:effectLst>
              </a:rPr>
              <a:t>Datanodes</a:t>
            </a:r>
            <a:endParaRPr lang="en-US" sz="1350" b="1" dirty="0">
              <a:effectLst>
                <a:outerShdw blurRad="38100" dist="38100" dir="2700000" algn="tl">
                  <a:srgbClr val="000000">
                    <a:alpha val="43137"/>
                  </a:srgbClr>
                </a:outerShdw>
              </a:effectLst>
            </a:endParaRPr>
          </a:p>
        </p:txBody>
      </p:sp>
      <p:sp>
        <p:nvSpPr>
          <p:cNvPr id="14" name="Down Arrow 13"/>
          <p:cNvSpPr/>
          <p:nvPr/>
        </p:nvSpPr>
        <p:spPr>
          <a:xfrm>
            <a:off x="8114329" y="1543375"/>
            <a:ext cx="253448" cy="35858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15" name="Rectangle 14"/>
          <p:cNvSpPr/>
          <p:nvPr/>
        </p:nvSpPr>
        <p:spPr>
          <a:xfrm>
            <a:off x="5094833" y="1032473"/>
            <a:ext cx="3551327" cy="4206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b="1" dirty="0">
                <a:effectLst>
                  <a:outerShdw blurRad="38100" dist="38100" dir="2700000" algn="tl">
                    <a:srgbClr val="000000">
                      <a:alpha val="43137"/>
                    </a:srgbClr>
                  </a:outerShdw>
                </a:effectLst>
              </a:rPr>
              <a:t>File:</a:t>
            </a:r>
            <a:r>
              <a:rPr lang="en-US" sz="1350" b="1" dirty="0"/>
              <a:t> </a:t>
            </a:r>
            <a:r>
              <a:rPr lang="en-US" sz="1350" dirty="0"/>
              <a:t>data.csv</a:t>
            </a:r>
            <a:endParaRPr lang="en-US" sz="1350" dirty="0"/>
          </a:p>
        </p:txBody>
      </p:sp>
      <p:sp>
        <p:nvSpPr>
          <p:cNvPr id="16" name="Down Arrow 15"/>
          <p:cNvSpPr/>
          <p:nvPr/>
        </p:nvSpPr>
        <p:spPr>
          <a:xfrm rot="2968275">
            <a:off x="5934415" y="2971344"/>
            <a:ext cx="253448" cy="20432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17" name="Down Arrow 16"/>
          <p:cNvSpPr/>
          <p:nvPr/>
        </p:nvSpPr>
        <p:spPr>
          <a:xfrm rot="18781740">
            <a:off x="7278648" y="2961861"/>
            <a:ext cx="253448" cy="22981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18" name="Down Arrow 17"/>
          <p:cNvSpPr/>
          <p:nvPr/>
        </p:nvSpPr>
        <p:spPr>
          <a:xfrm>
            <a:off x="6581752" y="2973331"/>
            <a:ext cx="253448" cy="18098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19" name="Rectangle 18"/>
          <p:cNvSpPr/>
          <p:nvPr/>
        </p:nvSpPr>
        <p:spPr>
          <a:xfrm>
            <a:off x="7948886" y="4264459"/>
            <a:ext cx="275811" cy="290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1</a:t>
            </a:r>
            <a:endParaRPr lang="en-US" sz="1350" dirty="0"/>
          </a:p>
        </p:txBody>
      </p:sp>
      <p:sp>
        <p:nvSpPr>
          <p:cNvPr id="20" name="Rectangle 19"/>
          <p:cNvSpPr/>
          <p:nvPr/>
        </p:nvSpPr>
        <p:spPr>
          <a:xfrm>
            <a:off x="6387167" y="3247531"/>
            <a:ext cx="275811" cy="290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2</a:t>
            </a:r>
            <a:endParaRPr lang="en-US" sz="1350" dirty="0"/>
          </a:p>
        </p:txBody>
      </p:sp>
      <p:sp>
        <p:nvSpPr>
          <p:cNvPr id="21" name="Rectangle 20"/>
          <p:cNvSpPr/>
          <p:nvPr/>
        </p:nvSpPr>
        <p:spPr>
          <a:xfrm>
            <a:off x="5550103" y="3252267"/>
            <a:ext cx="275811" cy="2907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dirty="0"/>
              <a:t>3</a:t>
            </a:r>
            <a:endParaRPr lang="en-US" sz="1350" dirty="0"/>
          </a:p>
        </p:txBody>
      </p:sp>
      <p:sp>
        <p:nvSpPr>
          <p:cNvPr id="22" name="Rectangle 21"/>
          <p:cNvSpPr/>
          <p:nvPr/>
        </p:nvSpPr>
        <p:spPr>
          <a:xfrm>
            <a:off x="6748635" y="4239549"/>
            <a:ext cx="275811" cy="2907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t>4</a:t>
            </a:r>
            <a:endParaRPr lang="en-US" sz="1350" dirty="0"/>
          </a:p>
        </p:txBody>
      </p:sp>
      <p:sp>
        <p:nvSpPr>
          <p:cNvPr id="23" name="Rectangle 22"/>
          <p:cNvSpPr/>
          <p:nvPr/>
        </p:nvSpPr>
        <p:spPr>
          <a:xfrm>
            <a:off x="6175880" y="2583736"/>
            <a:ext cx="275811" cy="290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1</a:t>
            </a:r>
            <a:endParaRPr lang="en-US" sz="1350" dirty="0"/>
          </a:p>
        </p:txBody>
      </p:sp>
      <p:sp>
        <p:nvSpPr>
          <p:cNvPr id="24" name="Rectangle 23"/>
          <p:cNvSpPr/>
          <p:nvPr/>
        </p:nvSpPr>
        <p:spPr>
          <a:xfrm>
            <a:off x="6485856" y="2583736"/>
            <a:ext cx="275811" cy="290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2</a:t>
            </a:r>
            <a:endParaRPr lang="en-US" sz="1350" dirty="0"/>
          </a:p>
        </p:txBody>
      </p:sp>
      <p:sp>
        <p:nvSpPr>
          <p:cNvPr id="25" name="Rectangle 24"/>
          <p:cNvSpPr/>
          <p:nvPr/>
        </p:nvSpPr>
        <p:spPr>
          <a:xfrm>
            <a:off x="6795833" y="2583736"/>
            <a:ext cx="275811" cy="2907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dirty="0"/>
              <a:t>3</a:t>
            </a:r>
            <a:endParaRPr lang="en-US" sz="1350" dirty="0"/>
          </a:p>
        </p:txBody>
      </p:sp>
      <p:sp>
        <p:nvSpPr>
          <p:cNvPr id="26" name="Rectangle 25"/>
          <p:cNvSpPr/>
          <p:nvPr/>
        </p:nvSpPr>
        <p:spPr>
          <a:xfrm>
            <a:off x="7105809" y="2583736"/>
            <a:ext cx="275811" cy="2907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t>4</a:t>
            </a:r>
            <a:endParaRPr lang="en-US" sz="1350" dirty="0"/>
          </a:p>
        </p:txBody>
      </p:sp>
      <p:sp>
        <p:nvSpPr>
          <p:cNvPr id="27" name="Rectangle 26"/>
          <p:cNvSpPr/>
          <p:nvPr/>
        </p:nvSpPr>
        <p:spPr>
          <a:xfrm>
            <a:off x="5205003" y="3247484"/>
            <a:ext cx="275811" cy="290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1</a:t>
            </a:r>
            <a:endParaRPr lang="en-US" sz="1350" dirty="0"/>
          </a:p>
        </p:txBody>
      </p:sp>
      <p:sp>
        <p:nvSpPr>
          <p:cNvPr id="28" name="Rectangle 27"/>
          <p:cNvSpPr/>
          <p:nvPr/>
        </p:nvSpPr>
        <p:spPr>
          <a:xfrm>
            <a:off x="7950102" y="3260139"/>
            <a:ext cx="275811" cy="290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2</a:t>
            </a:r>
            <a:endParaRPr lang="en-US" sz="1350" dirty="0"/>
          </a:p>
        </p:txBody>
      </p:sp>
      <p:sp>
        <p:nvSpPr>
          <p:cNvPr id="29" name="Rectangle 28"/>
          <p:cNvSpPr/>
          <p:nvPr/>
        </p:nvSpPr>
        <p:spPr>
          <a:xfrm>
            <a:off x="5561722" y="4230407"/>
            <a:ext cx="275811" cy="2907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dirty="0"/>
              <a:t>3</a:t>
            </a:r>
            <a:endParaRPr lang="en-US" sz="1350" dirty="0"/>
          </a:p>
        </p:txBody>
      </p:sp>
      <p:sp>
        <p:nvSpPr>
          <p:cNvPr id="30" name="Rectangle 29"/>
          <p:cNvSpPr/>
          <p:nvPr/>
        </p:nvSpPr>
        <p:spPr>
          <a:xfrm>
            <a:off x="5204741" y="4229568"/>
            <a:ext cx="275811" cy="2907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t>4</a:t>
            </a:r>
            <a:endParaRPr lang="en-US" sz="1350" dirty="0"/>
          </a:p>
        </p:txBody>
      </p:sp>
      <p:sp>
        <p:nvSpPr>
          <p:cNvPr id="31" name="Rectangle 30"/>
          <p:cNvSpPr/>
          <p:nvPr/>
        </p:nvSpPr>
        <p:spPr>
          <a:xfrm>
            <a:off x="6397447" y="4241175"/>
            <a:ext cx="275811" cy="290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1</a:t>
            </a:r>
            <a:endParaRPr lang="en-US" sz="1350" dirty="0"/>
          </a:p>
        </p:txBody>
      </p:sp>
      <p:sp>
        <p:nvSpPr>
          <p:cNvPr id="32" name="Rectangle 31"/>
          <p:cNvSpPr/>
          <p:nvPr/>
        </p:nvSpPr>
        <p:spPr>
          <a:xfrm>
            <a:off x="7591218" y="4264324"/>
            <a:ext cx="275811" cy="290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50" dirty="0"/>
              <a:t>2</a:t>
            </a:r>
            <a:endParaRPr lang="en-US" sz="1350" dirty="0"/>
          </a:p>
        </p:txBody>
      </p:sp>
      <p:sp>
        <p:nvSpPr>
          <p:cNvPr id="33" name="Rectangle 32"/>
          <p:cNvSpPr/>
          <p:nvPr/>
        </p:nvSpPr>
        <p:spPr>
          <a:xfrm>
            <a:off x="7591218" y="3263575"/>
            <a:ext cx="275811" cy="2907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350" dirty="0"/>
              <a:t>3</a:t>
            </a:r>
            <a:endParaRPr lang="en-US" sz="1350" dirty="0"/>
          </a:p>
        </p:txBody>
      </p:sp>
      <p:sp>
        <p:nvSpPr>
          <p:cNvPr id="34" name="Rectangle 33"/>
          <p:cNvSpPr/>
          <p:nvPr/>
        </p:nvSpPr>
        <p:spPr>
          <a:xfrm>
            <a:off x="6744566" y="3244173"/>
            <a:ext cx="275811" cy="2907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350" dirty="0"/>
              <a:t>4</a:t>
            </a:r>
            <a:endParaRPr lang="en-US" sz="1350" dirty="0"/>
          </a:p>
        </p:txBody>
      </p:sp>
      <p:sp>
        <p:nvSpPr>
          <p:cNvPr id="39" name="Rounded Rectangular Callout 38"/>
          <p:cNvSpPr/>
          <p:nvPr/>
        </p:nvSpPr>
        <p:spPr>
          <a:xfrm>
            <a:off x="182880" y="2279068"/>
            <a:ext cx="4219516" cy="2737181"/>
          </a:xfrm>
          <a:prstGeom prst="wedgeRoundRectCallout">
            <a:avLst>
              <a:gd name="adj1" fmla="val 63264"/>
              <a:gd name="adj2" fmla="val -437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b="1" dirty="0">
                <a:solidFill>
                  <a:schemeClr val="tx1"/>
                </a:solidFill>
                <a:effectLst>
                  <a:outerShdw blurRad="38100" dist="38100" dir="2700000" algn="tl">
                    <a:srgbClr val="000000">
                      <a:alpha val="43137"/>
                    </a:srgbClr>
                  </a:outerShdw>
                </a:effectLst>
              </a:rPr>
              <a:t>Namenode: </a:t>
            </a:r>
            <a:endParaRPr lang="en-US" sz="1600" b="1" dirty="0">
              <a:solidFill>
                <a:schemeClr val="tx1"/>
              </a:solidFill>
              <a:effectLst>
                <a:outerShdw blurRad="38100" dist="38100" dir="2700000" algn="tl">
                  <a:srgbClr val="000000">
                    <a:alpha val="43137"/>
                  </a:srgbClr>
                </a:outerShdw>
              </a:effectLst>
            </a:endParaRPr>
          </a:p>
          <a:p>
            <a:r>
              <a:rPr lang="en-US" sz="1600" dirty="0">
                <a:solidFill>
                  <a:schemeClr val="tx1"/>
                </a:solidFill>
              </a:rPr>
              <a:t>2) Splits the file into 64MB blocks (size can be changed).</a:t>
            </a:r>
            <a:endParaRPr lang="en-US" sz="1600" dirty="0">
              <a:solidFill>
                <a:schemeClr val="tx1"/>
              </a:solidFill>
            </a:endParaRPr>
          </a:p>
          <a:p>
            <a:r>
              <a:rPr lang="en-US" sz="1600" dirty="0">
                <a:solidFill>
                  <a:schemeClr val="tx1"/>
                </a:solidFill>
              </a:rPr>
              <a:t>3) Writes each block to a separate Datanode.</a:t>
            </a:r>
            <a:endParaRPr lang="en-US" sz="1600" dirty="0">
              <a:solidFill>
                <a:schemeClr val="tx1"/>
              </a:solidFill>
            </a:endParaRPr>
          </a:p>
          <a:p>
            <a:r>
              <a:rPr lang="en-US" sz="1600" dirty="0">
                <a:solidFill>
                  <a:schemeClr val="tx1"/>
                </a:solidFill>
              </a:rPr>
              <a:t>4) Replicates each block a number of times </a:t>
            </a:r>
            <a:br>
              <a:rPr lang="en-US" sz="1600" dirty="0">
                <a:solidFill>
                  <a:schemeClr val="tx1"/>
                </a:solidFill>
              </a:rPr>
            </a:br>
            <a:r>
              <a:rPr lang="en-US" sz="1600" dirty="0">
                <a:solidFill>
                  <a:schemeClr val="tx1"/>
                </a:solidFill>
              </a:rPr>
              <a:t>(default is 3).</a:t>
            </a:r>
            <a:endParaRPr lang="en-US" sz="1600" dirty="0">
              <a:solidFill>
                <a:schemeClr val="tx1"/>
              </a:solidFill>
            </a:endParaRPr>
          </a:p>
          <a:p>
            <a:r>
              <a:rPr lang="en-US" sz="1600" dirty="0">
                <a:solidFill>
                  <a:schemeClr val="tx1"/>
                </a:solidFill>
              </a:rPr>
              <a:t>5) Keeps track of which nodes contain each block in the file.</a:t>
            </a:r>
            <a:endParaRPr lang="en-US" sz="1600" dirty="0">
              <a:solidFill>
                <a:schemeClr val="tx1"/>
              </a:solidFill>
            </a:endParaRPr>
          </a:p>
          <a:p>
            <a:pPr algn="ctr"/>
            <a:endParaRPr lang="en-US" sz="1350" dirty="0">
              <a:solidFill>
                <a:schemeClr val="tx1"/>
              </a:solidFill>
            </a:endParaRPr>
          </a:p>
        </p:txBody>
      </p:sp>
      <p:sp>
        <p:nvSpPr>
          <p:cNvPr id="40" name="Rounded Rectangular Callout 39"/>
          <p:cNvSpPr/>
          <p:nvPr/>
        </p:nvSpPr>
        <p:spPr>
          <a:xfrm>
            <a:off x="406400" y="1233900"/>
            <a:ext cx="3855996" cy="880598"/>
          </a:xfrm>
          <a:prstGeom prst="wedgeRoundRectCallout">
            <a:avLst>
              <a:gd name="adj1" fmla="val 69067"/>
              <a:gd name="adj2" fmla="val -50711"/>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350" b="1" dirty="0">
                <a:solidFill>
                  <a:schemeClr val="tx1"/>
                </a:solidFill>
                <a:effectLst>
                  <a:outerShdw blurRad="38100" dist="38100" dir="2700000" algn="tl">
                    <a:srgbClr val="000000">
                      <a:alpha val="43137"/>
                    </a:srgbClr>
                  </a:outerShdw>
                </a:effectLst>
              </a:rPr>
              <a:t>Client: </a:t>
            </a:r>
            <a:endParaRPr lang="en-US" sz="1350" b="1" dirty="0">
              <a:solidFill>
                <a:schemeClr val="tx1"/>
              </a:solidFill>
              <a:effectLst>
                <a:outerShdw blurRad="38100" dist="38100" dir="2700000" algn="tl">
                  <a:srgbClr val="000000">
                    <a:alpha val="43137"/>
                  </a:srgbClr>
                </a:outerShdw>
              </a:effectLst>
            </a:endParaRPr>
          </a:p>
          <a:p>
            <a:r>
              <a:rPr lang="en-US" sz="1350" dirty="0">
                <a:solidFill>
                  <a:schemeClr val="tx1"/>
                </a:solidFill>
              </a:rPr>
              <a:t>1) Issues command to write data.csv file to HDFS</a:t>
            </a:r>
            <a:endParaRPr lang="en-US" sz="135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节点、集群长什么样子？</a:t>
            </a:r>
            <a:endParaRPr kumimoji="1" lang="zh-CN" altLang="en-US" dirty="0"/>
          </a:p>
        </p:txBody>
      </p:sp>
      <p:pic>
        <p:nvPicPr>
          <p:cNvPr id="4" name="图片 3"/>
          <p:cNvPicPr>
            <a:picLocks noChangeAspect="1"/>
          </p:cNvPicPr>
          <p:nvPr/>
        </p:nvPicPr>
        <p:blipFill>
          <a:blip r:embed="rId1"/>
          <a:stretch>
            <a:fillRect/>
          </a:stretch>
        </p:blipFill>
        <p:spPr>
          <a:xfrm>
            <a:off x="3422650" y="704850"/>
            <a:ext cx="2686942" cy="4438650"/>
          </a:xfrm>
          <a:prstGeom prst="rect">
            <a:avLst/>
          </a:prstGeom>
        </p:spPr>
      </p:pic>
      <p:sp>
        <p:nvSpPr>
          <p:cNvPr id="5" name="矩形 4"/>
          <p:cNvSpPr/>
          <p:nvPr/>
        </p:nvSpPr>
        <p:spPr>
          <a:xfrm>
            <a:off x="6740732" y="987907"/>
            <a:ext cx="1946068" cy="646331"/>
          </a:xfrm>
          <a:prstGeom prst="rect">
            <a:avLst/>
          </a:prstGeom>
        </p:spPr>
        <p:txBody>
          <a:bodyPr wrap="square">
            <a:spAutoFit/>
          </a:bodyPr>
          <a:lstStyle/>
          <a:p>
            <a:pPr algn="ctr"/>
            <a:r>
              <a:rPr lang="zh-CN" altLang="en-US" dirty="0">
                <a:latin typeface="Helvetica" pitchFamily="2" charset="0"/>
              </a:rPr>
              <a:t>架间交换机</a:t>
            </a:r>
            <a:endParaRPr lang="en-US" altLang="zh-CN" dirty="0">
              <a:latin typeface="Helvetica" pitchFamily="2" charset="0"/>
            </a:endParaRPr>
          </a:p>
          <a:p>
            <a:pPr algn="ctr"/>
            <a:r>
              <a:rPr lang="zh-CN" altLang="en-US" dirty="0">
                <a:latin typeface="Helvetica" pitchFamily="2" charset="0"/>
              </a:rPr>
              <a:t>（共享，拥挤）</a:t>
            </a:r>
            <a:endParaRPr lang="zh-CN" altLang="en-US" dirty="0">
              <a:effectLst/>
              <a:latin typeface="Helvetica" pitchFamily="2" charset="0"/>
            </a:endParaRPr>
          </a:p>
        </p:txBody>
      </p:sp>
      <p:sp>
        <p:nvSpPr>
          <p:cNvPr id="6" name="矩形 5"/>
          <p:cNvSpPr/>
          <p:nvPr/>
        </p:nvSpPr>
        <p:spPr>
          <a:xfrm>
            <a:off x="6945689" y="2277843"/>
            <a:ext cx="1536154" cy="646331"/>
          </a:xfrm>
          <a:prstGeom prst="rect">
            <a:avLst/>
          </a:prstGeom>
        </p:spPr>
        <p:txBody>
          <a:bodyPr wrap="square">
            <a:spAutoFit/>
          </a:bodyPr>
          <a:lstStyle/>
          <a:p>
            <a:pPr algn="ctr"/>
            <a:r>
              <a:rPr lang="zh-CN" altLang="en-US" dirty="0">
                <a:latin typeface="Helvetica" pitchFamily="2" charset="0"/>
              </a:rPr>
              <a:t>机架交换机（专用，快）</a:t>
            </a:r>
            <a:endParaRPr lang="zh-CN" altLang="en-US" dirty="0">
              <a:effectLst/>
              <a:latin typeface="Helvetica" pitchFamily="2" charset="0"/>
            </a:endParaRPr>
          </a:p>
        </p:txBody>
      </p:sp>
      <p:sp>
        <p:nvSpPr>
          <p:cNvPr id="7" name="矩形 6"/>
          <p:cNvSpPr/>
          <p:nvPr/>
        </p:nvSpPr>
        <p:spPr>
          <a:xfrm>
            <a:off x="6959614" y="3567779"/>
            <a:ext cx="877163" cy="369332"/>
          </a:xfrm>
          <a:prstGeom prst="rect">
            <a:avLst/>
          </a:prstGeom>
        </p:spPr>
        <p:txBody>
          <a:bodyPr wrap="none">
            <a:spAutoFit/>
          </a:bodyPr>
          <a:lstStyle/>
          <a:p>
            <a:r>
              <a:rPr lang="zh-CN" altLang="en-US" dirty="0">
                <a:latin typeface="Helvetica" pitchFamily="2" charset="0"/>
              </a:rPr>
              <a:t>服务器</a:t>
            </a:r>
            <a:endParaRPr lang="zh-CN" altLang="en-US" dirty="0">
              <a:effectLst/>
              <a:latin typeface="Helvetica" pitchFamily="2" charset="0"/>
            </a:endParaRPr>
          </a:p>
        </p:txBody>
      </p:sp>
      <p:sp>
        <p:nvSpPr>
          <p:cNvPr id="8" name="矩形 7"/>
          <p:cNvSpPr/>
          <p:nvPr/>
        </p:nvSpPr>
        <p:spPr>
          <a:xfrm>
            <a:off x="1585201" y="2093177"/>
            <a:ext cx="709448" cy="369332"/>
          </a:xfrm>
          <a:prstGeom prst="rect">
            <a:avLst/>
          </a:prstGeom>
        </p:spPr>
        <p:txBody>
          <a:bodyPr wrap="square">
            <a:spAutoFit/>
          </a:bodyPr>
          <a:lstStyle/>
          <a:p>
            <a:r>
              <a:rPr lang="zh-CN" altLang="en-US" dirty="0">
                <a:latin typeface="Helvetica" pitchFamily="2" charset="0"/>
              </a:rPr>
              <a:t>机架</a:t>
            </a:r>
            <a:endParaRPr lang="zh-CN" altLang="en-US" dirty="0">
              <a:effectLst/>
              <a:latin typeface="Helvetica" pitchFamily="2" charset="0"/>
            </a:endParaRPr>
          </a:p>
        </p:txBody>
      </p:sp>
      <p:cxnSp>
        <p:nvCxnSpPr>
          <p:cNvPr id="10" name="直线箭头连接符 9"/>
          <p:cNvCxnSpPr/>
          <p:nvPr/>
        </p:nvCxnSpPr>
        <p:spPr>
          <a:xfrm flipV="1">
            <a:off x="2364828" y="1156138"/>
            <a:ext cx="1208689" cy="112170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1" name="直线箭头连接符 10"/>
          <p:cNvCxnSpPr>
            <a:stCxn id="5" idx="1"/>
          </p:cNvCxnSpPr>
          <p:nvPr/>
        </p:nvCxnSpPr>
        <p:spPr>
          <a:xfrm flipH="1" flipV="1">
            <a:off x="5801710" y="859670"/>
            <a:ext cx="939022" cy="45140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直线箭头连接符 13"/>
          <p:cNvCxnSpPr>
            <a:stCxn id="6" idx="1"/>
          </p:cNvCxnSpPr>
          <p:nvPr/>
        </p:nvCxnSpPr>
        <p:spPr>
          <a:xfrm flipH="1" flipV="1">
            <a:off x="5591503" y="1594130"/>
            <a:ext cx="1354186" cy="100687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直线箭头连接符 17"/>
          <p:cNvCxnSpPr>
            <a:stCxn id="7" idx="1"/>
          </p:cNvCxnSpPr>
          <p:nvPr/>
        </p:nvCxnSpPr>
        <p:spPr>
          <a:xfrm flipH="1" flipV="1">
            <a:off x="5444359" y="3048000"/>
            <a:ext cx="1515255" cy="70444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节点分工</a:t>
            </a:r>
            <a:endParaRPr kumimoji="1" lang="zh-CN" altLang="en-US" dirty="0"/>
          </a:p>
        </p:txBody>
      </p:sp>
      <p:pic>
        <p:nvPicPr>
          <p:cNvPr id="4" name="图片 3"/>
          <p:cNvPicPr>
            <a:picLocks noChangeAspect="1"/>
          </p:cNvPicPr>
          <p:nvPr/>
        </p:nvPicPr>
        <p:blipFill>
          <a:blip r:embed="rId1"/>
          <a:stretch>
            <a:fillRect/>
          </a:stretch>
        </p:blipFill>
        <p:spPr>
          <a:xfrm>
            <a:off x="277183" y="1272445"/>
            <a:ext cx="8516610" cy="2598609"/>
          </a:xfrm>
          <a:prstGeom prst="rect">
            <a:avLst/>
          </a:prstGeom>
        </p:spPr>
      </p:pic>
      <p:sp>
        <p:nvSpPr>
          <p:cNvPr id="5" name="矩形 4"/>
          <p:cNvSpPr/>
          <p:nvPr/>
        </p:nvSpPr>
        <p:spPr>
          <a:xfrm>
            <a:off x="6150849" y="4069317"/>
            <a:ext cx="2535951" cy="369332"/>
          </a:xfrm>
          <a:prstGeom prst="rect">
            <a:avLst/>
          </a:prstGeom>
        </p:spPr>
        <p:txBody>
          <a:bodyPr wrap="none">
            <a:spAutoFit/>
          </a:bodyPr>
          <a:lstStyle/>
          <a:p>
            <a:r>
              <a:rPr lang="en-US" altLang="zh-CN" dirty="0">
                <a:latin typeface="Helvetica" pitchFamily="2" charset="0"/>
              </a:rPr>
              <a:t>By Maneesh Varshney</a:t>
            </a:r>
            <a:endParaRPr lang="en-US" altLang="zh-CN" dirty="0">
              <a:effectLst/>
              <a:latin typeface="Helvetica" pitchFamily="2"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客户端（</a:t>
            </a:r>
            <a:r>
              <a:rPr kumimoji="1" lang="en-US" altLang="zh-CN" dirty="0"/>
              <a:t>Client</a:t>
            </a:r>
            <a:r>
              <a:rPr kumimoji="1" lang="zh-CN" altLang="en-US" dirty="0"/>
              <a:t>）</a:t>
            </a:r>
            <a:endParaRPr kumimoji="1" lang="zh-CN" altLang="en-US" dirty="0"/>
          </a:p>
        </p:txBody>
      </p:sp>
      <p:sp>
        <p:nvSpPr>
          <p:cNvPr id="3" name="内容占位符 2"/>
          <p:cNvSpPr>
            <a:spLocks noGrp="1"/>
          </p:cNvSpPr>
          <p:nvPr>
            <p:ph idx="1"/>
          </p:nvPr>
        </p:nvSpPr>
        <p:spPr>
          <a:xfrm>
            <a:off x="4535488" y="819150"/>
            <a:ext cx="4151312" cy="3937000"/>
          </a:xfrm>
        </p:spPr>
        <p:txBody>
          <a:bodyPr/>
          <a:lstStyle/>
          <a:p>
            <a:r>
              <a:rPr lang="zh-CN" altLang="en-US" dirty="0"/>
              <a:t>系统使用者，调用</a:t>
            </a:r>
            <a:r>
              <a:rPr lang="en-US" altLang="zh-CN" dirty="0"/>
              <a:t>HDFS API </a:t>
            </a:r>
            <a:r>
              <a:rPr lang="zh-CN" altLang="en-US" dirty="0"/>
              <a:t>操作文件</a:t>
            </a:r>
            <a:endParaRPr lang="zh-CN" altLang="en-US" dirty="0"/>
          </a:p>
          <a:p>
            <a:r>
              <a:rPr lang="zh-CN" altLang="en-US" dirty="0"/>
              <a:t>与</a:t>
            </a:r>
            <a:r>
              <a:rPr lang="en-US" altLang="zh-CN" dirty="0"/>
              <a:t>Name</a:t>
            </a:r>
            <a:r>
              <a:rPr lang="zh-CN" altLang="en-US" dirty="0"/>
              <a:t> </a:t>
            </a:r>
            <a:r>
              <a:rPr lang="en-US" altLang="zh-CN" dirty="0"/>
              <a:t>Node</a:t>
            </a:r>
            <a:r>
              <a:rPr lang="zh-CN" altLang="en-US" dirty="0"/>
              <a:t>交互，进行文件元数据操作，以及获取文件元数据（①）</a:t>
            </a:r>
            <a:endParaRPr lang="zh-CN" altLang="en-US" dirty="0"/>
          </a:p>
          <a:p>
            <a:r>
              <a:rPr lang="zh-CN" altLang="en-US" dirty="0"/>
              <a:t>与</a:t>
            </a:r>
            <a:r>
              <a:rPr lang="en-US" altLang="zh-CN" dirty="0"/>
              <a:t>Data</a:t>
            </a:r>
            <a:r>
              <a:rPr lang="zh-CN" altLang="en-US" dirty="0"/>
              <a:t> </a:t>
            </a:r>
            <a:r>
              <a:rPr lang="en-US" altLang="zh-CN" dirty="0"/>
              <a:t>Node</a:t>
            </a:r>
            <a:r>
              <a:rPr lang="zh-CN" altLang="en-US" dirty="0"/>
              <a:t>交互，进行数据读写（②③）</a:t>
            </a:r>
            <a:endParaRPr lang="zh-CN" altLang="en-US" dirty="0"/>
          </a:p>
          <a:p>
            <a:endParaRPr kumimoji="1" lang="zh-CN" altLang="en-US" dirty="0"/>
          </a:p>
        </p:txBody>
      </p:sp>
      <p:pic>
        <p:nvPicPr>
          <p:cNvPr id="4" name="图片 3"/>
          <p:cNvPicPr>
            <a:picLocks noChangeAspect="1"/>
          </p:cNvPicPr>
          <p:nvPr/>
        </p:nvPicPr>
        <p:blipFill>
          <a:blip r:embed="rId1"/>
          <a:stretch>
            <a:fillRect/>
          </a:stretch>
        </p:blipFill>
        <p:spPr>
          <a:xfrm>
            <a:off x="78366" y="1099647"/>
            <a:ext cx="4457122" cy="27900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名称节点（</a:t>
            </a:r>
            <a:r>
              <a:rPr lang="en-US" altLang="zh-CN" dirty="0" err="1"/>
              <a:t>NameNode</a:t>
            </a:r>
            <a:r>
              <a:rPr lang="zh-CN" altLang="en-US" dirty="0"/>
              <a:t>）</a:t>
            </a:r>
            <a:endParaRPr lang="zh-CN" altLang="en-US" dirty="0"/>
          </a:p>
        </p:txBody>
      </p:sp>
      <p:sp>
        <p:nvSpPr>
          <p:cNvPr id="6" name="内容占位符 5"/>
          <p:cNvSpPr>
            <a:spLocks noGrp="1"/>
          </p:cNvSpPr>
          <p:nvPr>
            <p:ph idx="1"/>
          </p:nvPr>
        </p:nvSpPr>
        <p:spPr>
          <a:xfrm>
            <a:off x="4535488" y="819150"/>
            <a:ext cx="4151312" cy="3937000"/>
          </a:xfrm>
        </p:spPr>
        <p:txBody>
          <a:bodyPr>
            <a:normAutofit/>
          </a:bodyPr>
          <a:lstStyle/>
          <a:p>
            <a:r>
              <a:rPr lang="zh-CN" altLang="en-US" dirty="0"/>
              <a:t>系统唯一管理者</a:t>
            </a:r>
            <a:endParaRPr lang="en-US" altLang="zh-CN" dirty="0"/>
          </a:p>
          <a:p>
            <a:r>
              <a:rPr lang="zh-CN" altLang="en-US" dirty="0"/>
              <a:t>管理元数据（①）</a:t>
            </a:r>
            <a:endParaRPr lang="en-US" altLang="zh-CN" dirty="0"/>
          </a:p>
          <a:p>
            <a:pPr lvl="1"/>
            <a:r>
              <a:rPr lang="zh-CN" altLang="en-US" dirty="0"/>
              <a:t>保存和管理文件系统的命名空间，包括目录树、文件和目录的元数据等</a:t>
            </a:r>
            <a:endParaRPr lang="en-US" altLang="zh-CN" dirty="0"/>
          </a:p>
          <a:p>
            <a:pPr lvl="1"/>
            <a:r>
              <a:rPr lang="zh-CN" altLang="en-US" dirty="0"/>
              <a:t>保存和构造文件与数据块所在</a:t>
            </a:r>
            <a:r>
              <a:rPr lang="en-US" altLang="zh-CN" dirty="0"/>
              <a:t>DN</a:t>
            </a:r>
            <a:r>
              <a:rPr lang="zh-CN" altLang="en-US" dirty="0"/>
              <a:t>的对应关系（①）</a:t>
            </a:r>
            <a:endParaRPr lang="en-US" altLang="zh-CN" dirty="0"/>
          </a:p>
          <a:p>
            <a:r>
              <a:rPr lang="zh-CN" altLang="en-US" dirty="0"/>
              <a:t>与</a:t>
            </a:r>
            <a:r>
              <a:rPr lang="en-US" altLang="zh-CN" dirty="0"/>
              <a:t>Client</a:t>
            </a:r>
            <a:r>
              <a:rPr lang="zh-CN" altLang="en-US" dirty="0"/>
              <a:t>交互，进行文件操作与元数据查询（②）</a:t>
            </a:r>
            <a:endParaRPr lang="zh-CN" altLang="en-US" dirty="0"/>
          </a:p>
          <a:p>
            <a:r>
              <a:rPr lang="zh-CN" altLang="en-US" dirty="0"/>
              <a:t>接收</a:t>
            </a:r>
            <a:r>
              <a:rPr lang="en-US" altLang="zh-CN" dirty="0"/>
              <a:t>DN</a:t>
            </a:r>
            <a:r>
              <a:rPr lang="zh-CN" altLang="en-US" dirty="0"/>
              <a:t>的数据块报告，更新元数据，分配数据存储节点（③）</a:t>
            </a:r>
            <a:endParaRPr lang="zh-CN" altLang="en-US" dirty="0"/>
          </a:p>
          <a:p>
            <a:endParaRPr kumimoji="1" lang="zh-CN" altLang="en-US" dirty="0"/>
          </a:p>
        </p:txBody>
      </p:sp>
      <p:pic>
        <p:nvPicPr>
          <p:cNvPr id="4" name="图片 3"/>
          <p:cNvPicPr>
            <a:picLocks noChangeAspect="1"/>
          </p:cNvPicPr>
          <p:nvPr/>
        </p:nvPicPr>
        <p:blipFill>
          <a:blip r:embed="rId1"/>
          <a:stretch>
            <a:fillRect/>
          </a:stretch>
        </p:blipFill>
        <p:spPr>
          <a:xfrm>
            <a:off x="197963" y="961534"/>
            <a:ext cx="4137995" cy="370846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数据节点（</a:t>
            </a:r>
            <a:r>
              <a:rPr kumimoji="1" lang="en-US" altLang="zh-CN" dirty="0" err="1"/>
              <a:t>DataNode</a:t>
            </a:r>
            <a:r>
              <a:rPr kumimoji="1" lang="en-US" altLang="zh-CN" dirty="0"/>
              <a:t>)</a:t>
            </a:r>
            <a:endParaRPr kumimoji="1" lang="zh-CN" altLang="en-US" dirty="0"/>
          </a:p>
        </p:txBody>
      </p:sp>
      <p:sp>
        <p:nvSpPr>
          <p:cNvPr id="3" name="内容占位符 2"/>
          <p:cNvSpPr>
            <a:spLocks noGrp="1"/>
          </p:cNvSpPr>
          <p:nvPr>
            <p:ph idx="1"/>
          </p:nvPr>
        </p:nvSpPr>
        <p:spPr>
          <a:xfrm>
            <a:off x="4535488" y="819150"/>
            <a:ext cx="4151312" cy="3937000"/>
          </a:xfrm>
        </p:spPr>
        <p:txBody>
          <a:bodyPr/>
          <a:lstStyle/>
          <a:p>
            <a:r>
              <a:rPr lang="zh-CN" altLang="en-US" dirty="0"/>
              <a:t>数据存储节点</a:t>
            </a:r>
            <a:endParaRPr lang="zh-CN" altLang="en-US" dirty="0"/>
          </a:p>
          <a:p>
            <a:r>
              <a:rPr lang="zh-CN" altLang="en-US" dirty="0"/>
              <a:t>与</a:t>
            </a:r>
            <a:r>
              <a:rPr lang="en-US" altLang="zh-CN" dirty="0"/>
              <a:t>Client</a:t>
            </a:r>
            <a:r>
              <a:rPr lang="zh-CN" altLang="en-US" dirty="0"/>
              <a:t>交互，进行数据读写（①②）</a:t>
            </a:r>
            <a:endParaRPr lang="zh-CN" altLang="en-US" dirty="0"/>
          </a:p>
          <a:p>
            <a:r>
              <a:rPr lang="zh-CN" altLang="en-US" dirty="0"/>
              <a:t>文件分割为数据块，冗余备份存储在多个</a:t>
            </a:r>
            <a:r>
              <a:rPr lang="en-US" altLang="zh-CN" dirty="0"/>
              <a:t>Data</a:t>
            </a:r>
            <a:r>
              <a:rPr lang="zh-CN" altLang="en-US" dirty="0"/>
              <a:t> </a:t>
            </a:r>
            <a:r>
              <a:rPr lang="en-US" altLang="zh-CN" dirty="0"/>
              <a:t>Node</a:t>
            </a:r>
            <a:r>
              <a:rPr lang="zh-CN" altLang="en-US" dirty="0"/>
              <a:t>中（③）</a:t>
            </a:r>
            <a:endParaRPr lang="zh-CN" altLang="en-US" dirty="0"/>
          </a:p>
          <a:p>
            <a:r>
              <a:rPr lang="zh-CN" altLang="en-US" dirty="0"/>
              <a:t>向</a:t>
            </a:r>
            <a:r>
              <a:rPr lang="en-US" altLang="zh-CN" dirty="0"/>
              <a:t>Name</a:t>
            </a:r>
            <a:r>
              <a:rPr lang="zh-CN" altLang="en-US" dirty="0"/>
              <a:t> </a:t>
            </a:r>
            <a:r>
              <a:rPr lang="en-US" altLang="zh-CN" dirty="0"/>
              <a:t>Node</a:t>
            </a:r>
            <a:r>
              <a:rPr lang="zh-CN" altLang="en-US" dirty="0"/>
              <a:t>定期报告数据块存储情况（④）</a:t>
            </a:r>
            <a:endParaRPr lang="en-US" altLang="zh-CN" dirty="0"/>
          </a:p>
          <a:p>
            <a:endParaRPr kumimoji="1" lang="zh-CN" altLang="en-US" dirty="0"/>
          </a:p>
        </p:txBody>
      </p:sp>
      <p:pic>
        <p:nvPicPr>
          <p:cNvPr id="4" name="图片 3"/>
          <p:cNvPicPr>
            <a:picLocks noChangeAspect="1"/>
          </p:cNvPicPr>
          <p:nvPr/>
        </p:nvPicPr>
        <p:blipFill>
          <a:blip r:embed="rId1"/>
          <a:stretch>
            <a:fillRect/>
          </a:stretch>
        </p:blipFill>
        <p:spPr>
          <a:xfrm>
            <a:off x="199408" y="1296612"/>
            <a:ext cx="4336080" cy="25502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案例分析：</a:t>
            </a:r>
            <a:r>
              <a:rPr lang="en-US" altLang="zh-CN" dirty="0" smtClean="0"/>
              <a:t>Yahoo!</a:t>
            </a:r>
            <a:r>
              <a:rPr lang="zh-CN" altLang="en-US" dirty="0" smtClean="0"/>
              <a:t>的</a:t>
            </a:r>
            <a:r>
              <a:rPr lang="en-US" altLang="zh-CN" dirty="0" smtClean="0"/>
              <a:t>HDFS</a:t>
            </a:r>
            <a:r>
              <a:rPr lang="zh-CN" altLang="en-US" dirty="0" smtClean="0"/>
              <a:t>实践</a:t>
            </a:r>
            <a:endParaRPr lang="en-US" dirty="0"/>
          </a:p>
        </p:txBody>
      </p:sp>
      <p:sp>
        <p:nvSpPr>
          <p:cNvPr id="3" name="Content Placeholder 2"/>
          <p:cNvSpPr>
            <a:spLocks noGrp="1"/>
          </p:cNvSpPr>
          <p:nvPr>
            <p:ph idx="1"/>
          </p:nvPr>
        </p:nvSpPr>
        <p:spPr/>
        <p:txBody>
          <a:bodyPr/>
          <a:lstStyle/>
          <a:p>
            <a:r>
              <a:rPr kumimoji="1" lang="en-US" altLang="zh-CN" sz="1950" dirty="0">
                <a:solidFill>
                  <a:srgbClr val="FF0000"/>
                </a:solidFill>
              </a:rPr>
              <a:t>3500</a:t>
            </a:r>
            <a:r>
              <a:rPr kumimoji="1" lang="en-US" altLang="zh-CN" sz="1950" dirty="0"/>
              <a:t> </a:t>
            </a:r>
            <a:r>
              <a:rPr kumimoji="1" lang="en-US" altLang="zh-CN" sz="1950" dirty="0" err="1"/>
              <a:t>Datanodes</a:t>
            </a:r>
            <a:endParaRPr kumimoji="1" lang="en-US" altLang="zh-CN" sz="1950" dirty="0"/>
          </a:p>
          <a:p>
            <a:pPr lvl="1"/>
            <a:r>
              <a:rPr kumimoji="1" lang="en-US" altLang="zh-CN" dirty="0"/>
              <a:t>2 quad core Xeon processors @ 2.5ghz / Red Hat Enterprise Linux Server Release 5.1 / Sun Java JDK 1.6.0_13-b03 / 4 directly attached SATA drives ( </a:t>
            </a:r>
            <a:r>
              <a:rPr kumimoji="1" lang="en-US" altLang="zh-CN" dirty="0">
                <a:solidFill>
                  <a:srgbClr val="FF0000"/>
                </a:solidFill>
              </a:rPr>
              <a:t>4TB</a:t>
            </a:r>
            <a:r>
              <a:rPr kumimoji="1" lang="en-US" altLang="zh-CN" dirty="0"/>
              <a:t> ) · 16G RAM / 1 </a:t>
            </a:r>
            <a:r>
              <a:rPr kumimoji="1" lang="en-US" altLang="zh-CN" dirty="0" err="1"/>
              <a:t>Gbit</a:t>
            </a:r>
            <a:r>
              <a:rPr kumimoji="1" lang="en-US" altLang="zh-CN" dirty="0"/>
              <a:t> Ethernet</a:t>
            </a:r>
            <a:endParaRPr kumimoji="1" lang="en-US" altLang="zh-CN" dirty="0"/>
          </a:p>
          <a:p>
            <a:r>
              <a:rPr kumimoji="1" lang="en-US" altLang="zh-CN" sz="1950" dirty="0" err="1"/>
              <a:t>NameNode</a:t>
            </a:r>
            <a:endParaRPr kumimoji="1" lang="en-US" altLang="zh-CN" sz="1950" dirty="0"/>
          </a:p>
          <a:p>
            <a:pPr lvl="1"/>
            <a:r>
              <a:rPr kumimoji="1" lang="en-US" altLang="zh-CN" dirty="0">
                <a:solidFill>
                  <a:srgbClr val="FF0000"/>
                </a:solidFill>
              </a:rPr>
              <a:t>64GB</a:t>
            </a:r>
            <a:r>
              <a:rPr kumimoji="1" lang="en-US" altLang="zh-CN" dirty="0"/>
              <a:t> RAM </a:t>
            </a:r>
            <a:endParaRPr kumimoji="1" lang="en-US" altLang="zh-CN" dirty="0"/>
          </a:p>
          <a:p>
            <a:r>
              <a:rPr lang="en-US" altLang="zh-CN" sz="2100" dirty="0">
                <a:solidFill>
                  <a:srgbClr val="FF0000"/>
                </a:solidFill>
              </a:rPr>
              <a:t>3.3 PB</a:t>
            </a:r>
            <a:r>
              <a:rPr lang="en-US" altLang="zh-CN" sz="2100" dirty="0"/>
              <a:t> for user applications  (</a:t>
            </a:r>
            <a:r>
              <a:rPr lang="en-US" altLang="zh-CN" sz="2100" dirty="0">
                <a:solidFill>
                  <a:srgbClr val="FF0000"/>
                </a:solidFill>
              </a:rPr>
              <a:t>9.8 PB </a:t>
            </a:r>
            <a:r>
              <a:rPr lang="en-US" altLang="zh-CN" sz="2100" dirty="0"/>
              <a:t>in total)</a:t>
            </a:r>
            <a:endParaRPr lang="en-US" altLang="zh-CN" sz="2100" dirty="0"/>
          </a:p>
          <a:p>
            <a:r>
              <a:rPr lang="en-US" altLang="zh-CN" sz="2100" dirty="0"/>
              <a:t>#Block = 60 million (#file) * 3</a:t>
            </a:r>
            <a:endParaRPr lang="en-US" altLang="zh-CN" sz="2100" dirty="0"/>
          </a:p>
          <a:p>
            <a:r>
              <a:rPr kumimoji="1" lang="en-US" altLang="zh-CN" sz="1950" dirty="0">
                <a:solidFill>
                  <a:srgbClr val="FF0000"/>
                </a:solidFill>
              </a:rPr>
              <a:t>54,000</a:t>
            </a:r>
            <a:r>
              <a:rPr kumimoji="1" lang="en-US" altLang="zh-CN" sz="1950" dirty="0"/>
              <a:t> blocks each </a:t>
            </a:r>
            <a:r>
              <a:rPr kumimoji="1" lang="en-US" altLang="zh-CN" sz="1950" dirty="0" err="1"/>
              <a:t>Datanode</a:t>
            </a:r>
            <a:r>
              <a:rPr kumimoji="1" lang="en-US" altLang="zh-CN" sz="1950" dirty="0"/>
              <a:t> in average</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进一步了解</a:t>
            </a:r>
            <a:r>
              <a:rPr kumimoji="1" lang="en-US" altLang="zh-CN" dirty="0"/>
              <a:t>HDFS</a:t>
            </a:r>
            <a:r>
              <a:rPr kumimoji="1" lang="zh-CN" altLang="en-US" dirty="0"/>
              <a:t>系统构成</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1360170" y="1021351"/>
          <a:ext cx="6828790" cy="3957049"/>
        </p:xfrm>
        <a:graphic>
          <a:graphicData uri="http://schemas.openxmlformats.org/drawingml/2006/chart">
            <c:chart xmlns:c="http://schemas.openxmlformats.org/drawingml/2006/chart" xmlns:r="http://schemas.openxmlformats.org/officeDocument/2006/relationships" r:id="rId1"/>
          </a:graphicData>
        </a:graphic>
      </p:graphicFrame>
      <p:sp>
        <p:nvSpPr>
          <p:cNvPr id="5" name="Title 1"/>
          <p:cNvSpPr>
            <a:spLocks noGrp="1"/>
          </p:cNvSpPr>
          <p:nvPr>
            <p:ph type="title"/>
          </p:nvPr>
        </p:nvSpPr>
        <p:spPr>
          <a:xfrm>
            <a:off x="457200" y="205978"/>
            <a:ext cx="8229600" cy="498872"/>
          </a:xfrm>
        </p:spPr>
        <p:txBody>
          <a:bodyPr/>
          <a:lstStyle/>
          <a:p>
            <a:r>
              <a:rPr lang="zh-CN" altLang="en-US" dirty="0"/>
              <a:t>数据规模的指数增长</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HDFS块</a:t>
            </a:r>
            <a:endParaRPr lang="zh-CN" altLang="en-US" dirty="0"/>
          </a:p>
        </p:txBody>
      </p:sp>
      <p:sp>
        <p:nvSpPr>
          <p:cNvPr id="3" name="内容占位符 2"/>
          <p:cNvSpPr>
            <a:spLocks noGrp="1"/>
          </p:cNvSpPr>
          <p:nvPr>
            <p:ph idx="1"/>
          </p:nvPr>
        </p:nvSpPr>
        <p:spPr/>
        <p:txBody>
          <a:bodyPr>
            <a:normAutofit fontScale="92500"/>
          </a:bodyPr>
          <a:lstStyle/>
          <a:p>
            <a:pPr>
              <a:lnSpc>
                <a:spcPct val="110000"/>
              </a:lnSpc>
            </a:pPr>
            <a:r>
              <a:rPr lang="zh-CN" altLang="en-US" dirty="0"/>
              <a:t>以块作为存储单位，一个文件被分成多个块，</a:t>
            </a:r>
            <a:r>
              <a:rPr lang="en-US" altLang="zh-CN" dirty="0"/>
              <a:t> HDFS</a:t>
            </a:r>
            <a:r>
              <a:rPr lang="zh-CN" altLang="en-US" dirty="0"/>
              <a:t>默认一个块</a:t>
            </a:r>
            <a:r>
              <a:rPr lang="en-US" altLang="zh-CN" dirty="0"/>
              <a:t>64MB</a:t>
            </a:r>
            <a:endParaRPr lang="en-US" altLang="zh-CN" dirty="0"/>
          </a:p>
          <a:p>
            <a:pPr lvl="1">
              <a:lnSpc>
                <a:spcPct val="110000"/>
              </a:lnSpc>
            </a:pPr>
            <a:r>
              <a:rPr lang="zh-CN" altLang="en-US" dirty="0"/>
              <a:t>块的大小远远大于普通文件系统，可以最小化寻址开销</a:t>
            </a:r>
            <a:endParaRPr lang="en-US" altLang="zh-CN" dirty="0"/>
          </a:p>
          <a:p>
            <a:pPr>
              <a:lnSpc>
                <a:spcPct val="110000"/>
              </a:lnSpc>
            </a:pPr>
            <a:r>
              <a:rPr lang="en-US" altLang="zh-CN" dirty="0"/>
              <a:t>HDFS</a:t>
            </a:r>
            <a:r>
              <a:rPr lang="zh-CN" altLang="en-US" dirty="0"/>
              <a:t>采用抽象的块概念可以带来以下几个明显的好处：</a:t>
            </a:r>
            <a:endParaRPr lang="en-US" altLang="zh-CN" dirty="0"/>
          </a:p>
          <a:p>
            <a:pPr lvl="1">
              <a:lnSpc>
                <a:spcPct val="110000"/>
              </a:lnSpc>
            </a:pPr>
            <a:r>
              <a:rPr lang="zh-CN" altLang="en-US" b="1" dirty="0"/>
              <a:t>支持大规模文件存储</a:t>
            </a:r>
            <a:r>
              <a:rPr lang="zh-CN" altLang="en-US" dirty="0"/>
              <a:t>：文件以块为单位进行存储，一个大规模文件可以被分拆成若干个文件块，不同的文件块可以被分发到不同的节点上，因此，一个文件的大小不会受到单个节点的存储容量的限制，可以远远大于网络中任意节点的存储容量</a:t>
            </a:r>
            <a:endParaRPr lang="en-US" altLang="zh-CN" dirty="0"/>
          </a:p>
          <a:p>
            <a:pPr lvl="1">
              <a:lnSpc>
                <a:spcPct val="110000"/>
              </a:lnSpc>
            </a:pPr>
            <a:r>
              <a:rPr lang="zh-CN" altLang="en-US" b="1" dirty="0"/>
              <a:t>简化系统设计</a:t>
            </a:r>
            <a:r>
              <a:rPr lang="zh-CN" altLang="en-US" dirty="0"/>
              <a:t>：首先，大大简化了存储管理，因为文件块大小是固定的，这样就可以很容易计算出一个节点可以存储多少文件块；其次，方便了元数据的管理，元数据不需要和文件块一起存储，可以由其他系统负责管理元数据</a:t>
            </a:r>
            <a:endParaRPr lang="en-US" altLang="zh-CN" dirty="0"/>
          </a:p>
          <a:p>
            <a:pPr lvl="1">
              <a:lnSpc>
                <a:spcPct val="110000"/>
              </a:lnSpc>
            </a:pPr>
            <a:r>
              <a:rPr lang="zh-CN" altLang="en-US" b="1" dirty="0"/>
              <a:t>适合数据备份</a:t>
            </a:r>
            <a:r>
              <a:rPr lang="zh-CN" altLang="en-US" dirty="0"/>
              <a:t>：每个文件块都可以冗余存储到多个节点上，大大提高了系统的容错性和可用性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6458"/>
          <a:stretch>
            <a:fillRect/>
          </a:stretch>
        </p:blipFill>
        <p:spPr bwMode="auto">
          <a:xfrm>
            <a:off x="2013202" y="1272618"/>
            <a:ext cx="5117595" cy="319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80" y="3102659"/>
            <a:ext cx="1000125"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p:nvPr>
        </p:nvSpPr>
        <p:spPr/>
        <p:txBody>
          <a:bodyPr>
            <a:normAutofit fontScale="90000"/>
          </a:bodyPr>
          <a:lstStyle/>
          <a:p>
            <a:r>
              <a:rPr lang="zh-CN" altLang="en-US" dirty="0"/>
              <a:t>名称节点和数据节点更多细节</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a:t>名称节点核心数据结构</a:t>
            </a:r>
            <a:endParaRPr lang="zh-CN" altLang="en-US" dirty="0"/>
          </a:p>
        </p:txBody>
      </p:sp>
      <p:sp>
        <p:nvSpPr>
          <p:cNvPr id="3" name="内容占位符 2"/>
          <p:cNvSpPr>
            <a:spLocks noGrp="1"/>
          </p:cNvSpPr>
          <p:nvPr>
            <p:ph idx="1"/>
          </p:nvPr>
        </p:nvSpPr>
        <p:spPr>
          <a:xfrm>
            <a:off x="457199" y="819150"/>
            <a:ext cx="8535971" cy="3937000"/>
          </a:xfrm>
        </p:spPr>
        <p:txBody>
          <a:bodyPr/>
          <a:lstStyle/>
          <a:p>
            <a:r>
              <a:rPr lang="zh-CN" altLang="en-US" dirty="0"/>
              <a:t>名称节点保存了两个核心的数据结构，即</a:t>
            </a:r>
            <a:r>
              <a:rPr lang="en-US" altLang="zh-CN" dirty="0" err="1"/>
              <a:t>FsImage</a:t>
            </a:r>
            <a:r>
              <a:rPr lang="zh-CN" altLang="en-US" dirty="0"/>
              <a:t>和</a:t>
            </a:r>
            <a:r>
              <a:rPr lang="en-US" altLang="zh-CN" dirty="0" err="1"/>
              <a:t>EditLog</a:t>
            </a:r>
            <a:endParaRPr lang="en-US" altLang="zh-CN" dirty="0"/>
          </a:p>
          <a:p>
            <a:pPr lvl="1"/>
            <a:r>
              <a:rPr lang="en-US" altLang="zh-CN" dirty="0" err="1"/>
              <a:t>FsImage</a:t>
            </a:r>
            <a:r>
              <a:rPr lang="zh-CN" altLang="en-US" dirty="0"/>
              <a:t>用于维护文件系统树以及文件树中所有的文件和文件夹的元数据</a:t>
            </a:r>
            <a:endParaRPr lang="en-US" altLang="zh-CN" dirty="0"/>
          </a:p>
          <a:p>
            <a:pPr lvl="1"/>
            <a:r>
              <a:rPr lang="zh-CN" altLang="en-US" dirty="0"/>
              <a:t>操作日志文件</a:t>
            </a:r>
            <a:r>
              <a:rPr lang="en-US" altLang="zh-CN" dirty="0" err="1"/>
              <a:t>EditLog</a:t>
            </a:r>
            <a:r>
              <a:rPr lang="zh-CN" altLang="en-US" dirty="0"/>
              <a:t>中记录了所有针对文件的创建、删除、重命名等操作</a:t>
            </a:r>
            <a:endParaRPr lang="en-US" altLang="zh-CN" dirty="0"/>
          </a:p>
          <a:p>
            <a:endParaRPr lang="zh-CN" altLang="en-US" dirty="0"/>
          </a:p>
        </p:txBody>
      </p:sp>
      <p:pic>
        <p:nvPicPr>
          <p:cNvPr id="1024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7139" y="1971751"/>
            <a:ext cx="5856697" cy="278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Helvetica" pitchFamily="2" charset="0"/>
              </a:rPr>
              <a:t>FsImage</a:t>
            </a:r>
            <a:r>
              <a:rPr lang="zh-CN" altLang="en-US">
                <a:latin typeface="Helvetica" pitchFamily="2" charset="0"/>
              </a:rPr>
              <a:t>文件</a:t>
            </a:r>
            <a:endParaRPr kumimoji="1" lang="zh-CN" altLang="en-US" dirty="0"/>
          </a:p>
        </p:txBody>
      </p:sp>
      <p:pic>
        <p:nvPicPr>
          <p:cNvPr id="4" name="图片 3"/>
          <p:cNvPicPr>
            <a:picLocks noChangeAspect="1"/>
          </p:cNvPicPr>
          <p:nvPr/>
        </p:nvPicPr>
        <p:blipFill>
          <a:blip r:embed="rId1"/>
          <a:stretch>
            <a:fillRect/>
          </a:stretch>
        </p:blipFill>
        <p:spPr>
          <a:xfrm>
            <a:off x="2671959" y="832508"/>
            <a:ext cx="3727057" cy="372705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为什么要有</a:t>
            </a:r>
            <a:r>
              <a:rPr kumimoji="1" lang="en-US" altLang="zh-CN" dirty="0" err="1"/>
              <a:t>EditLog</a:t>
            </a:r>
            <a:r>
              <a:rPr kumimoji="1" lang="zh-CN" altLang="en-US" dirty="0"/>
              <a:t>？</a:t>
            </a:r>
            <a:endParaRPr kumimoji="1" lang="zh-CN" altLang="en-US" dirty="0"/>
          </a:p>
        </p:txBody>
      </p:sp>
      <p:sp>
        <p:nvSpPr>
          <p:cNvPr id="3" name="内容占位符 2"/>
          <p:cNvSpPr>
            <a:spLocks noGrp="1"/>
          </p:cNvSpPr>
          <p:nvPr>
            <p:ph idx="1"/>
          </p:nvPr>
        </p:nvSpPr>
        <p:spPr>
          <a:xfrm>
            <a:off x="457200" y="819150"/>
            <a:ext cx="8229600" cy="4324350"/>
          </a:xfrm>
        </p:spPr>
        <p:txBody>
          <a:bodyPr>
            <a:normAutofit fontScale="92500" lnSpcReduction="20000"/>
          </a:bodyPr>
          <a:lstStyle/>
          <a:p>
            <a:pPr>
              <a:lnSpc>
                <a:spcPct val="120000"/>
              </a:lnSpc>
            </a:pPr>
            <a:r>
              <a:rPr lang="zh-CN" altLang="en-US" dirty="0"/>
              <a:t>每次</a:t>
            </a:r>
            <a:r>
              <a:rPr lang="en-US" altLang="zh-CN" dirty="0"/>
              <a:t>HDFS</a:t>
            </a:r>
            <a:r>
              <a:rPr lang="zh-CN" altLang="en-US" dirty="0"/>
              <a:t>文件操作更新</a:t>
            </a:r>
            <a:r>
              <a:rPr lang="en-US" altLang="zh-CN" dirty="0" err="1"/>
              <a:t>FsImage</a:t>
            </a:r>
            <a:r>
              <a:rPr lang="zh-CN" altLang="en-US" dirty="0"/>
              <a:t>文件？</a:t>
            </a:r>
            <a:endParaRPr lang="zh-CN" altLang="en-US" dirty="0"/>
          </a:p>
          <a:p>
            <a:pPr lvl="1">
              <a:lnSpc>
                <a:spcPct val="120000"/>
              </a:lnSpc>
            </a:pPr>
            <a:r>
              <a:rPr lang="zh-CN" altLang="en-US" dirty="0"/>
              <a:t>效率太低！</a:t>
            </a:r>
            <a:endParaRPr lang="zh-CN" altLang="en-US" dirty="0"/>
          </a:p>
          <a:p>
            <a:pPr>
              <a:lnSpc>
                <a:spcPct val="120000"/>
              </a:lnSpc>
            </a:pPr>
            <a:r>
              <a:rPr lang="en-US" altLang="zh-CN" dirty="0" err="1"/>
              <a:t>FsImage</a:t>
            </a:r>
            <a:r>
              <a:rPr lang="zh-CN" altLang="en-US" dirty="0"/>
              <a:t>保存到内存中？</a:t>
            </a:r>
            <a:endParaRPr lang="zh-CN" altLang="en-US" dirty="0"/>
          </a:p>
          <a:p>
            <a:pPr lvl="1">
              <a:lnSpc>
                <a:spcPct val="120000"/>
              </a:lnSpc>
            </a:pPr>
            <a:r>
              <a:rPr lang="zh-CN" altLang="en-US" dirty="0"/>
              <a:t>有改进，但</a:t>
            </a:r>
            <a:r>
              <a:rPr lang="en-US" altLang="zh-CN" dirty="0"/>
              <a:t>NN</a:t>
            </a:r>
            <a:r>
              <a:rPr lang="zh-CN" altLang="en-US" dirty="0"/>
              <a:t>宕机怎么办？</a:t>
            </a:r>
            <a:endParaRPr lang="zh-CN" altLang="en-US" dirty="0"/>
          </a:p>
          <a:p>
            <a:pPr>
              <a:lnSpc>
                <a:spcPct val="120000"/>
              </a:lnSpc>
            </a:pPr>
            <a:r>
              <a:rPr lang="en-US" altLang="zh-CN" dirty="0" err="1"/>
              <a:t>FsImage</a:t>
            </a:r>
            <a:r>
              <a:rPr lang="en-US" altLang="zh-CN" dirty="0"/>
              <a:t> + </a:t>
            </a:r>
            <a:r>
              <a:rPr lang="zh-CN" altLang="en-US" dirty="0"/>
              <a:t>内存元数据 </a:t>
            </a:r>
            <a:r>
              <a:rPr lang="en-US" altLang="zh-CN" dirty="0"/>
              <a:t>+ </a:t>
            </a:r>
            <a:r>
              <a:rPr lang="en-US" altLang="zh-CN" dirty="0" err="1"/>
              <a:t>EditLog</a:t>
            </a:r>
            <a:r>
              <a:rPr lang="en-US" altLang="zh-CN" dirty="0"/>
              <a:t> = </a:t>
            </a:r>
            <a:r>
              <a:rPr lang="zh-CN" altLang="en-US" dirty="0"/>
              <a:t>效率 </a:t>
            </a:r>
            <a:r>
              <a:rPr lang="en-US" altLang="zh-CN" dirty="0"/>
              <a:t>+ </a:t>
            </a:r>
            <a:r>
              <a:rPr lang="zh-CN" altLang="en-US" dirty="0"/>
              <a:t>安全性</a:t>
            </a:r>
            <a:endParaRPr kumimoji="1"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lang="en-US" altLang="zh-CN" dirty="0" err="1"/>
              <a:t>EditLog</a:t>
            </a:r>
            <a:r>
              <a:rPr lang="zh-CN" altLang="en-US" dirty="0"/>
              <a:t>达到一定的大小或从上次保存过后一段时间后，</a:t>
            </a:r>
            <a:r>
              <a:rPr lang="en-US" altLang="zh-CN" dirty="0"/>
              <a:t>NN</a:t>
            </a:r>
            <a:r>
              <a:rPr lang="zh-CN" altLang="en-US" dirty="0"/>
              <a:t>将内存中文件和目录元数据更新到</a:t>
            </a:r>
            <a:r>
              <a:rPr lang="en-US" altLang="zh-CN" dirty="0" err="1"/>
              <a:t>FsImage</a:t>
            </a:r>
            <a:r>
              <a:rPr lang="zh-CN" altLang="en-US" dirty="0"/>
              <a:t>中</a:t>
            </a:r>
            <a:endParaRPr lang="zh-CN" altLang="en-US" dirty="0"/>
          </a:p>
          <a:p>
            <a:pPr>
              <a:lnSpc>
                <a:spcPct val="120000"/>
              </a:lnSpc>
            </a:pPr>
            <a:r>
              <a:rPr lang="en-US" altLang="zh-CN" dirty="0"/>
              <a:t>NN</a:t>
            </a:r>
            <a:r>
              <a:rPr lang="zh-CN" altLang="en-US" dirty="0"/>
              <a:t>启动时，将</a:t>
            </a:r>
            <a:r>
              <a:rPr lang="en-US" altLang="zh-CN" dirty="0" err="1"/>
              <a:t>EditLog</a:t>
            </a:r>
            <a:r>
              <a:rPr lang="zh-CN" altLang="en-US" dirty="0"/>
              <a:t>与</a:t>
            </a:r>
            <a:r>
              <a:rPr lang="en-US" altLang="zh-CN" dirty="0" err="1"/>
              <a:t>FsImage</a:t>
            </a:r>
            <a:r>
              <a:rPr lang="zh-CN" altLang="en-US" dirty="0"/>
              <a:t>合并重构内存元数据</a:t>
            </a:r>
            <a:endParaRPr lang="zh-CN" altLang="en-US" dirty="0"/>
          </a:p>
          <a:p>
            <a:pPr>
              <a:lnSpc>
                <a:spcPct val="120000"/>
              </a:lnSpc>
            </a:pPr>
            <a:endParaRPr kumimoji="1" lang="zh-CN" altLang="en-US" dirty="0"/>
          </a:p>
        </p:txBody>
      </p:sp>
      <p:pic>
        <p:nvPicPr>
          <p:cNvPr id="4" name="图片 3"/>
          <p:cNvPicPr>
            <a:picLocks noChangeAspect="1"/>
          </p:cNvPicPr>
          <p:nvPr/>
        </p:nvPicPr>
        <p:blipFill>
          <a:blip r:embed="rId1"/>
          <a:stretch>
            <a:fillRect/>
          </a:stretch>
        </p:blipFill>
        <p:spPr>
          <a:xfrm>
            <a:off x="2271533" y="2571750"/>
            <a:ext cx="3280855" cy="1298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a:t>第二名称节点：</a:t>
            </a:r>
            <a:r>
              <a:rPr lang="en-US" altLang="zh-CN" dirty="0" err="1"/>
              <a:t>SecondaryNameNode</a:t>
            </a:r>
            <a:endParaRPr lang="zh-CN" altLang="en-US" dirty="0"/>
          </a:p>
        </p:txBody>
      </p:sp>
      <p:sp>
        <p:nvSpPr>
          <p:cNvPr id="2" name="内容占位符 1"/>
          <p:cNvSpPr>
            <a:spLocks noGrp="1"/>
          </p:cNvSpPr>
          <p:nvPr>
            <p:ph idx="1"/>
          </p:nvPr>
        </p:nvSpPr>
        <p:spPr>
          <a:xfrm>
            <a:off x="94268" y="819150"/>
            <a:ext cx="4406295" cy="4177056"/>
          </a:xfrm>
        </p:spPr>
        <p:txBody>
          <a:bodyPr>
            <a:normAutofit fontScale="77500" lnSpcReduction="20000"/>
          </a:bodyPr>
          <a:lstStyle/>
          <a:p>
            <a:pPr>
              <a:lnSpc>
                <a:spcPct val="120000"/>
              </a:lnSpc>
            </a:pPr>
            <a:r>
              <a:rPr lang="zh-CN" altLang="en-US" dirty="0"/>
              <a:t>名称节点运行期间</a:t>
            </a:r>
            <a:r>
              <a:rPr lang="en-US" altLang="zh-CN" dirty="0" err="1"/>
              <a:t>EditLog</a:t>
            </a:r>
            <a:r>
              <a:rPr lang="zh-CN" altLang="en-US" dirty="0"/>
              <a:t>不断变大的问题</a:t>
            </a:r>
            <a:endParaRPr lang="zh-CN" altLang="en-US" dirty="0"/>
          </a:p>
          <a:p>
            <a:pPr lvl="1">
              <a:lnSpc>
                <a:spcPct val="120000"/>
              </a:lnSpc>
            </a:pPr>
            <a:r>
              <a:rPr lang="en-US" altLang="zh-CN" dirty="0"/>
              <a:t>HDFS</a:t>
            </a:r>
            <a:r>
              <a:rPr lang="zh-CN" altLang="en-US" dirty="0"/>
              <a:t>的所有更新操作都是直接写到</a:t>
            </a:r>
            <a:r>
              <a:rPr lang="en-US" altLang="zh-CN" dirty="0" err="1"/>
              <a:t>EditLog</a:t>
            </a:r>
            <a:r>
              <a:rPr lang="zh-CN" altLang="en-US" dirty="0"/>
              <a:t>中，久而久之，</a:t>
            </a:r>
            <a:r>
              <a:rPr lang="en-US" altLang="zh-CN" dirty="0"/>
              <a:t> </a:t>
            </a:r>
            <a:r>
              <a:rPr lang="en-US" altLang="zh-CN" dirty="0" err="1"/>
              <a:t>EditLog</a:t>
            </a:r>
            <a:r>
              <a:rPr lang="zh-CN" altLang="en-US" dirty="0"/>
              <a:t>文件将会变得很大</a:t>
            </a:r>
            <a:endParaRPr lang="en-US" altLang="zh-CN" dirty="0"/>
          </a:p>
          <a:p>
            <a:pPr lvl="1">
              <a:lnSpc>
                <a:spcPct val="120000"/>
              </a:lnSpc>
            </a:pPr>
            <a:r>
              <a:rPr lang="zh-CN" altLang="en-US" dirty="0"/>
              <a:t>当名称节点重启的时候，名称节点需要先将</a:t>
            </a:r>
            <a:r>
              <a:rPr lang="en-US" altLang="zh-CN" dirty="0" err="1"/>
              <a:t>FsImage</a:t>
            </a:r>
            <a:r>
              <a:rPr lang="zh-CN" altLang="en-US" dirty="0"/>
              <a:t>里面的所有内容映像到内存中，然后再一条一条地执行</a:t>
            </a:r>
            <a:r>
              <a:rPr lang="en-US" altLang="zh-CN" dirty="0" err="1"/>
              <a:t>EditLog</a:t>
            </a:r>
            <a:r>
              <a:rPr lang="zh-CN" altLang="en-US" dirty="0"/>
              <a:t>中的记录</a:t>
            </a:r>
            <a:endParaRPr lang="en-US" altLang="zh-CN" dirty="0"/>
          </a:p>
          <a:p>
            <a:pPr lvl="1">
              <a:lnSpc>
                <a:spcPct val="120000"/>
              </a:lnSpc>
            </a:pPr>
            <a:r>
              <a:rPr lang="zh-CN" altLang="en-US" dirty="0"/>
              <a:t>当</a:t>
            </a:r>
            <a:r>
              <a:rPr lang="en-US" altLang="zh-CN" dirty="0" err="1"/>
              <a:t>EditLog</a:t>
            </a:r>
            <a:r>
              <a:rPr lang="zh-CN" altLang="en-US" dirty="0"/>
              <a:t>文件非常大的时候，会导致名称节点启动操作非常慢，这段时间内</a:t>
            </a:r>
            <a:r>
              <a:rPr lang="en-US" altLang="zh-CN" dirty="0"/>
              <a:t>HDFS</a:t>
            </a:r>
            <a:r>
              <a:rPr lang="zh-CN" altLang="en-US" dirty="0"/>
              <a:t>系统处于安全模式，无法对外提供写操作，</a:t>
            </a:r>
            <a:r>
              <a:rPr lang="zh-CN" altLang="en-US" dirty="0" smtClean="0"/>
              <a:t>影响系统的</a:t>
            </a:r>
            <a:r>
              <a:rPr lang="zh-CN" altLang="en-US" dirty="0"/>
              <a:t>使用</a:t>
            </a:r>
            <a:endParaRPr lang="en-US" altLang="zh-CN" dirty="0"/>
          </a:p>
          <a:p>
            <a:pPr lvl="1">
              <a:lnSpc>
                <a:spcPct val="120000"/>
              </a:lnSpc>
            </a:pPr>
            <a:endParaRPr lang="en-US" altLang="zh-CN" dirty="0"/>
          </a:p>
          <a:p>
            <a:pPr>
              <a:lnSpc>
                <a:spcPct val="120000"/>
              </a:lnSpc>
            </a:pPr>
            <a:r>
              <a:rPr lang="zh-CN" altLang="en-US" dirty="0"/>
              <a:t>解决方案：第二名称节点</a:t>
            </a:r>
            <a:endParaRPr lang="en-US" altLang="zh-CN" dirty="0"/>
          </a:p>
          <a:p>
            <a:pPr lvl="1">
              <a:lnSpc>
                <a:spcPct val="120000"/>
              </a:lnSpc>
            </a:pPr>
            <a:r>
              <a:rPr lang="zh-CN" altLang="en-US" dirty="0"/>
              <a:t>保存名称节点中对</a:t>
            </a:r>
            <a:r>
              <a:rPr lang="en-US" altLang="zh-CN" dirty="0"/>
              <a:t>HDFS </a:t>
            </a:r>
            <a:r>
              <a:rPr lang="zh-CN" altLang="en-US" dirty="0"/>
              <a:t>元数据信息的备份，并减少名称节点重启的时间。</a:t>
            </a:r>
            <a:endParaRPr lang="en-US" altLang="zh-CN" dirty="0"/>
          </a:p>
          <a:p>
            <a:pPr lvl="1">
              <a:lnSpc>
                <a:spcPct val="120000"/>
              </a:lnSpc>
            </a:pPr>
            <a:r>
              <a:rPr lang="zh-CN" altLang="en-US" dirty="0"/>
              <a:t>一般是单独运行在一台机器上</a:t>
            </a:r>
            <a:endParaRPr lang="en-US" altLang="zh-CN" dirty="0"/>
          </a:p>
        </p:txBody>
      </p:sp>
      <p:pic>
        <p:nvPicPr>
          <p:cNvPr id="3" name="图片 2"/>
          <p:cNvPicPr>
            <a:picLocks noChangeAspect="1"/>
          </p:cNvPicPr>
          <p:nvPr/>
        </p:nvPicPr>
        <p:blipFill>
          <a:blip r:embed="rId1"/>
          <a:stretch>
            <a:fillRect/>
          </a:stretch>
        </p:blipFill>
        <p:spPr>
          <a:xfrm>
            <a:off x="4500563" y="1031253"/>
            <a:ext cx="4647084" cy="3752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dirty="0"/>
              <a:t>数据冗余和错误恢复</a:t>
            </a:r>
            <a:endParaRPr lang="zh-CN" altLang="en-US" dirty="0"/>
          </a:p>
        </p:txBody>
      </p:sp>
      <p:sp>
        <p:nvSpPr>
          <p:cNvPr id="22531" name="Rectangle 3"/>
          <p:cNvSpPr>
            <a:spLocks noGrp="1" noChangeArrowheads="1"/>
          </p:cNvSpPr>
          <p:nvPr>
            <p:ph type="body" idx="1"/>
          </p:nvPr>
        </p:nvSpPr>
        <p:spPr/>
        <p:txBody>
          <a:bodyPr>
            <a:normAutofit/>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a:t>冗余数据保存</a:t>
            </a:r>
            <a:endParaRPr lang="zh-CN" altLang="en-US" dirty="0"/>
          </a:p>
        </p:txBody>
      </p:sp>
      <p:sp>
        <p:nvSpPr>
          <p:cNvPr id="3" name="内容占位符 2"/>
          <p:cNvSpPr>
            <a:spLocks noGrp="1"/>
          </p:cNvSpPr>
          <p:nvPr>
            <p:ph idx="1"/>
          </p:nvPr>
        </p:nvSpPr>
        <p:spPr/>
        <p:txBody>
          <a:bodyPr/>
          <a:lstStyle/>
          <a:p>
            <a:r>
              <a:rPr lang="zh-CN" altLang="en-US"/>
              <a:t>为了保证系统的容错性和可用性，</a:t>
            </a:r>
            <a:r>
              <a:rPr lang="en-US" altLang="zh-CN"/>
              <a:t>HDFS</a:t>
            </a:r>
            <a:r>
              <a:rPr lang="zh-CN" altLang="en-US"/>
              <a:t>采用了多副本方式对数据进行冗余存储</a:t>
            </a:r>
            <a:endParaRPr lang="en-US" altLang="zh-CN"/>
          </a:p>
          <a:p>
            <a:pPr lvl="1"/>
            <a:r>
              <a:rPr lang="zh-CN" altLang="en-US"/>
              <a:t>通常一个数据块的多个副本会被分布到不同的数据节点上</a:t>
            </a:r>
            <a:endParaRPr lang="en-US" altLang="zh-CN"/>
          </a:p>
          <a:p>
            <a:pPr lvl="1"/>
            <a:r>
              <a:rPr lang="zh-CN" altLang="en-US"/>
              <a:t>例如：数据块</a:t>
            </a:r>
            <a:r>
              <a:rPr lang="en-US" altLang="zh-CN"/>
              <a:t>1</a:t>
            </a:r>
            <a:r>
              <a:rPr lang="zh-CN" altLang="en-US"/>
              <a:t>被分别存放到数据节点</a:t>
            </a:r>
            <a:r>
              <a:rPr lang="en-US" altLang="zh-CN"/>
              <a:t>A</a:t>
            </a:r>
            <a:r>
              <a:rPr lang="zh-CN" altLang="en-US"/>
              <a:t>和</a:t>
            </a:r>
            <a:r>
              <a:rPr lang="en-US" altLang="zh-CN"/>
              <a:t>C</a:t>
            </a:r>
            <a:r>
              <a:rPr lang="zh-CN" altLang="en-US"/>
              <a:t>上，数据块</a:t>
            </a:r>
            <a:r>
              <a:rPr lang="en-US" altLang="zh-CN"/>
              <a:t>2</a:t>
            </a:r>
            <a:r>
              <a:rPr lang="zh-CN" altLang="en-US"/>
              <a:t>存放在</a:t>
            </a:r>
            <a:r>
              <a:rPr lang="en-US" altLang="zh-CN"/>
              <a:t>A</a:t>
            </a:r>
            <a:r>
              <a:rPr lang="zh-CN" altLang="en-US"/>
              <a:t>和</a:t>
            </a:r>
            <a:r>
              <a:rPr lang="en-US" altLang="zh-CN"/>
              <a:t>B</a:t>
            </a:r>
            <a:r>
              <a:rPr lang="zh-CN" altLang="en-US"/>
              <a:t>上</a:t>
            </a:r>
            <a:endParaRPr lang="en-US" altLang="zh-CN"/>
          </a:p>
          <a:p>
            <a:r>
              <a:rPr lang="zh-CN" altLang="en-US"/>
              <a:t>多副本方式优点：</a:t>
            </a:r>
            <a:endParaRPr lang="zh-CN" altLang="en-US"/>
          </a:p>
          <a:p>
            <a:pPr lvl="1"/>
            <a:r>
              <a:rPr lang="zh-CN" altLang="en-US"/>
              <a:t>加快数据传输速度</a:t>
            </a:r>
            <a:endParaRPr lang="zh-CN" altLang="en-US"/>
          </a:p>
          <a:p>
            <a:pPr lvl="1"/>
            <a:r>
              <a:rPr lang="zh-CN" altLang="en-US"/>
              <a:t>容易检查数据错误</a:t>
            </a:r>
            <a:endParaRPr lang="zh-CN" altLang="en-US"/>
          </a:p>
          <a:p>
            <a:pPr lvl="1"/>
            <a:r>
              <a:rPr lang="zh-CN" altLang="en-US"/>
              <a:t>保证数据可靠性</a:t>
            </a:r>
            <a:endParaRPr lang="zh-CN" altLang="en-US" dirty="0"/>
          </a:p>
        </p:txBody>
      </p:sp>
      <p:pic>
        <p:nvPicPr>
          <p:cNvPr id="2355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66455" y="2263951"/>
            <a:ext cx="4694561" cy="270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dirty="0"/>
              <a:t>数据存储策略</a:t>
            </a:r>
            <a:endParaRPr lang="zh-CN" altLang="en-US" dirty="0"/>
          </a:p>
        </p:txBody>
      </p:sp>
      <p:sp>
        <p:nvSpPr>
          <p:cNvPr id="2" name="内容占位符 1"/>
          <p:cNvSpPr>
            <a:spLocks noGrp="1"/>
          </p:cNvSpPr>
          <p:nvPr>
            <p:ph idx="1"/>
          </p:nvPr>
        </p:nvSpPr>
        <p:spPr/>
        <p:txBody>
          <a:bodyPr/>
          <a:lstStyle/>
          <a:p>
            <a:r>
              <a:rPr lang="zh-CN" altLang="en-US" dirty="0"/>
              <a:t>数据存放</a:t>
            </a:r>
            <a:endParaRPr lang="en-US" altLang="zh-CN" dirty="0"/>
          </a:p>
          <a:p>
            <a:pPr lvl="1"/>
            <a:r>
              <a:rPr lang="zh-CN" altLang="en-US" dirty="0"/>
              <a:t>第一个副本：放置在上传文件的数据节点；如果是集群外提交，则随机挑选一台磁盘不太满、</a:t>
            </a:r>
            <a:r>
              <a:rPr lang="en-US" altLang="zh-CN" dirty="0"/>
              <a:t>CPU</a:t>
            </a:r>
            <a:r>
              <a:rPr lang="zh-CN" altLang="en-US" dirty="0"/>
              <a:t>不太忙的节点</a:t>
            </a:r>
            <a:endParaRPr lang="en-US" altLang="zh-CN" dirty="0"/>
          </a:p>
          <a:p>
            <a:pPr lvl="1"/>
            <a:r>
              <a:rPr lang="zh-CN" altLang="en-US" dirty="0"/>
              <a:t>第二个副本：放置在与第一个副本不同的机架的节点上</a:t>
            </a:r>
            <a:endParaRPr lang="en-US" altLang="zh-CN" dirty="0"/>
          </a:p>
          <a:p>
            <a:pPr lvl="1"/>
            <a:r>
              <a:rPr lang="zh-CN" altLang="en-US" dirty="0"/>
              <a:t>第三个副本：与第一个副本相同机架的其他节点上</a:t>
            </a:r>
            <a:endParaRPr lang="en-US" altLang="zh-CN" dirty="0"/>
          </a:p>
          <a:p>
            <a:pPr lvl="1"/>
            <a:r>
              <a:rPr lang="zh-CN" altLang="en-US" dirty="0"/>
              <a:t>更多副本：随机节点</a:t>
            </a:r>
            <a:endParaRPr lang="zh-CN" altLang="en-US" dirty="0"/>
          </a:p>
          <a:p>
            <a:pPr lvl="1"/>
            <a:endParaRPr lang="zh-CN" altLang="en-US" dirty="0"/>
          </a:p>
        </p:txBody>
      </p:sp>
      <p:pic>
        <p:nvPicPr>
          <p:cNvPr id="2458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4675" y="3092649"/>
            <a:ext cx="2971800" cy="18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数据错误与恢复</a:t>
            </a:r>
            <a:r>
              <a:rPr lang="en-US" altLang="zh-CN" dirty="0"/>
              <a:t>——</a:t>
            </a:r>
            <a:r>
              <a:rPr lang="zh-CN" altLang="en-US" dirty="0"/>
              <a:t>名称节点错</a:t>
            </a:r>
            <a:endParaRPr lang="zh-CN" altLang="en-US" dirty="0"/>
          </a:p>
        </p:txBody>
      </p:sp>
      <p:sp>
        <p:nvSpPr>
          <p:cNvPr id="6" name="内容占位符 5"/>
          <p:cNvSpPr>
            <a:spLocks noGrp="1"/>
          </p:cNvSpPr>
          <p:nvPr>
            <p:ph idx="1"/>
          </p:nvPr>
        </p:nvSpPr>
        <p:spPr/>
        <p:txBody>
          <a:bodyPr/>
          <a:lstStyle/>
          <a:p>
            <a:r>
              <a:rPr lang="en-US" altLang="zh-CN" dirty="0"/>
              <a:t> HDFS</a:t>
            </a:r>
            <a:r>
              <a:rPr lang="zh-CN" altLang="en-US" dirty="0"/>
              <a:t>兼容廉价硬件，把硬件出错看作一种常态，而不是异常</a:t>
            </a:r>
            <a:endParaRPr lang="en-US" altLang="zh-CN" dirty="0"/>
          </a:p>
          <a:p>
            <a:r>
              <a:rPr lang="zh-CN" altLang="en-US" dirty="0"/>
              <a:t>三种错误和恢复机制：</a:t>
            </a:r>
            <a:r>
              <a:rPr lang="zh-CN" altLang="en-US" b="1" dirty="0"/>
              <a:t>名称节点出错</a:t>
            </a:r>
            <a:r>
              <a:rPr lang="zh-CN" altLang="en-US" dirty="0"/>
              <a:t>、</a:t>
            </a:r>
            <a:r>
              <a:rPr lang="zh-CN" altLang="en-US" b="1" dirty="0"/>
              <a:t>数据节点出错</a:t>
            </a:r>
            <a:r>
              <a:rPr lang="zh-CN" altLang="en-US" dirty="0"/>
              <a:t>和</a:t>
            </a:r>
            <a:r>
              <a:rPr lang="zh-CN" altLang="en-US" b="1" dirty="0"/>
              <a:t>数据出错</a:t>
            </a:r>
            <a:endParaRPr lang="en-US" altLang="zh-CN" dirty="0"/>
          </a:p>
          <a:p>
            <a:endParaRPr lang="en-US" altLang="zh-CN" b="1" dirty="0"/>
          </a:p>
          <a:p>
            <a:r>
              <a:rPr lang="zh-CN" altLang="en-US" b="1" dirty="0"/>
              <a:t>名称节点出错</a:t>
            </a:r>
            <a:endParaRPr lang="en-US" altLang="zh-CN" b="1" dirty="0"/>
          </a:p>
          <a:p>
            <a:pPr lvl="1"/>
            <a:r>
              <a:rPr lang="zh-CN" altLang="en-US" dirty="0"/>
              <a:t>名称节点保存了所有的元数据信息，最核心的两大数据结构是</a:t>
            </a:r>
            <a:r>
              <a:rPr lang="en-US" altLang="zh-CN" dirty="0" err="1"/>
              <a:t>FsImage</a:t>
            </a:r>
            <a:r>
              <a:rPr lang="zh-CN" altLang="en-US" dirty="0"/>
              <a:t>和</a:t>
            </a:r>
            <a:r>
              <a:rPr lang="en-US" altLang="zh-CN" dirty="0" err="1"/>
              <a:t>Editlog</a:t>
            </a:r>
            <a:r>
              <a:rPr lang="zh-CN" altLang="en-US" dirty="0"/>
              <a:t>，如果这两个文件发生损坏，那么整个</a:t>
            </a:r>
            <a:r>
              <a:rPr lang="en-US" altLang="zh-CN" dirty="0"/>
              <a:t>HDFS</a:t>
            </a:r>
            <a:r>
              <a:rPr lang="zh-CN" altLang="en-US" dirty="0"/>
              <a:t>实例将失效</a:t>
            </a:r>
            <a:endParaRPr lang="en-US" altLang="zh-CN" dirty="0"/>
          </a:p>
          <a:p>
            <a:pPr lvl="1"/>
            <a:r>
              <a:rPr lang="zh-CN" altLang="en-US" dirty="0"/>
              <a:t>备份机制：核心文件同步复制到备份服务器</a:t>
            </a:r>
            <a:r>
              <a:rPr lang="en-US" altLang="zh-CN" dirty="0" err="1"/>
              <a:t>SecondaryNameNode</a:t>
            </a:r>
            <a:r>
              <a:rPr lang="zh-CN" altLang="en-US" dirty="0"/>
              <a:t>上</a:t>
            </a:r>
            <a:endParaRPr lang="en-US" altLang="zh-CN" dirty="0"/>
          </a:p>
          <a:p>
            <a:pPr lvl="2"/>
            <a:r>
              <a:rPr lang="zh-CN" altLang="en-US" dirty="0"/>
              <a:t>名称节点出错时，根据</a:t>
            </a:r>
            <a:r>
              <a:rPr lang="en-US" altLang="zh-CN" dirty="0" err="1"/>
              <a:t>SecondaryNameNode</a:t>
            </a:r>
            <a:r>
              <a:rPr lang="zh-CN" altLang="en-US" dirty="0"/>
              <a:t>中的</a:t>
            </a:r>
            <a:r>
              <a:rPr lang="en-US" altLang="zh-CN" dirty="0" err="1"/>
              <a:t>FsImage</a:t>
            </a:r>
            <a:r>
              <a:rPr lang="zh-CN" altLang="en-US" dirty="0"/>
              <a:t>和</a:t>
            </a:r>
            <a:r>
              <a:rPr lang="en-US" altLang="zh-CN" dirty="0" err="1"/>
              <a:t>Editlog</a:t>
            </a:r>
            <a:r>
              <a:rPr lang="zh-CN" altLang="en-US" dirty="0"/>
              <a:t>数据进行恢复</a:t>
            </a:r>
            <a:endParaRPr lang="zh-CN" altLang="en-US" dirty="0"/>
          </a:p>
          <a:p>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数据规模的指数</a:t>
            </a:r>
            <a:r>
              <a:rPr lang="zh-CN" altLang="en-US" smtClean="0"/>
              <a:t>增长：举例</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62988" y="819150"/>
            <a:ext cx="6618024" cy="3937000"/>
          </a:xfr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数据错误与恢复</a:t>
            </a:r>
            <a:r>
              <a:rPr lang="en-US" altLang="zh-CN" dirty="0"/>
              <a:t>——</a:t>
            </a:r>
            <a:r>
              <a:rPr lang="zh-CN" altLang="en-US" dirty="0"/>
              <a:t>数据节点错</a:t>
            </a:r>
            <a:endParaRPr lang="zh-CN" altLang="en-US" dirty="0"/>
          </a:p>
        </p:txBody>
      </p:sp>
      <p:sp>
        <p:nvSpPr>
          <p:cNvPr id="3" name="内容占位符 2"/>
          <p:cNvSpPr>
            <a:spLocks noGrp="1"/>
          </p:cNvSpPr>
          <p:nvPr>
            <p:ph idx="1"/>
          </p:nvPr>
        </p:nvSpPr>
        <p:spPr/>
        <p:txBody>
          <a:bodyPr>
            <a:normAutofit/>
          </a:bodyPr>
          <a:lstStyle/>
          <a:p>
            <a:r>
              <a:rPr lang="zh-CN" altLang="en-US" b="1" dirty="0"/>
              <a:t>数据节点出错</a:t>
            </a:r>
            <a:endParaRPr lang="en-US" altLang="zh-CN" b="1" dirty="0"/>
          </a:p>
          <a:p>
            <a:pPr lvl="1"/>
            <a:r>
              <a:rPr lang="zh-CN" altLang="en-US" dirty="0"/>
              <a:t>数据节点会定期向名称节点发送“心跳”信息，报告自己的状态</a:t>
            </a:r>
            <a:endParaRPr lang="en-US" altLang="zh-CN" dirty="0"/>
          </a:p>
          <a:p>
            <a:pPr lvl="1"/>
            <a:r>
              <a:rPr lang="zh-CN" altLang="en-US" dirty="0"/>
              <a:t>名称节点无法收到数据节点的心跳信息时（如：数据节点发生故障或者网络发生断网），数据节点就会被标记为“宕机”，节点上面的所有数据都会被标记为“不可读”，名称节点不会再给它们发送任何</a:t>
            </a:r>
            <a:r>
              <a:rPr lang="en-US" altLang="zh-CN" dirty="0"/>
              <a:t>I/O</a:t>
            </a:r>
            <a:r>
              <a:rPr lang="zh-CN" altLang="en-US" dirty="0"/>
              <a:t>请求</a:t>
            </a:r>
            <a:endParaRPr lang="en-US" altLang="zh-CN" dirty="0"/>
          </a:p>
          <a:p>
            <a:pPr lvl="2"/>
            <a:r>
              <a:rPr lang="zh-CN" altLang="en-US" dirty="0"/>
              <a:t>可能会导致一些数据块的副本数量小于冗余因子</a:t>
            </a:r>
            <a:endParaRPr lang="en-US" altLang="zh-CN" dirty="0"/>
          </a:p>
          <a:p>
            <a:pPr lvl="1"/>
            <a:r>
              <a:rPr lang="zh-CN" altLang="en-US" dirty="0"/>
              <a:t>名称节点定期检查发现某个数据块的副本数量小于冗余因子，则启动数据冗余复制，为它生成新的副本</a:t>
            </a:r>
            <a:endParaRPr lang="en-US" altLang="zh-CN" dirty="0"/>
          </a:p>
          <a:p>
            <a:pPr lvl="1"/>
            <a:endParaRPr lang="en-US" altLang="zh-CN" dirty="0"/>
          </a:p>
          <a:p>
            <a:pPr lvl="1"/>
            <a:r>
              <a:rPr lang="en-US" altLang="zh-CN" dirty="0"/>
              <a:t>HDFS</a:t>
            </a:r>
            <a:r>
              <a:rPr lang="zh-CN" altLang="en-US" dirty="0"/>
              <a:t>和其它分布式文件系统的最大区别就是可以调整冗余数据的位置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a:t>数据错误与恢复</a:t>
            </a:r>
            <a:r>
              <a:rPr lang="en-US" altLang="zh-CN" dirty="0"/>
              <a:t>——</a:t>
            </a:r>
            <a:r>
              <a:rPr lang="zh-CN" altLang="en-US" dirty="0"/>
              <a:t>数据出错</a:t>
            </a:r>
            <a:endParaRPr lang="zh-CN" altLang="en-US" dirty="0"/>
          </a:p>
        </p:txBody>
      </p:sp>
      <p:sp>
        <p:nvSpPr>
          <p:cNvPr id="2" name="内容占位符 1"/>
          <p:cNvSpPr>
            <a:spLocks noGrp="1"/>
          </p:cNvSpPr>
          <p:nvPr>
            <p:ph idx="1"/>
          </p:nvPr>
        </p:nvSpPr>
        <p:spPr/>
        <p:txBody>
          <a:bodyPr/>
          <a:lstStyle/>
          <a:p>
            <a:r>
              <a:rPr lang="zh-CN" altLang="en-US" b="1" dirty="0"/>
              <a:t>数据出错</a:t>
            </a:r>
            <a:endParaRPr lang="zh-CN" altLang="en-US" b="1" dirty="0"/>
          </a:p>
          <a:p>
            <a:pPr lvl="1"/>
            <a:r>
              <a:rPr lang="zh-CN" altLang="en-US" dirty="0"/>
              <a:t>网络传输和磁盘错误等因素，都会造成数据错误</a:t>
            </a:r>
            <a:endParaRPr lang="zh-CN" altLang="en-US" dirty="0"/>
          </a:p>
          <a:p>
            <a:pPr lvl="1"/>
            <a:r>
              <a:rPr lang="zh-CN" altLang="en-US" dirty="0"/>
              <a:t>客户端读取数据后，采用</a:t>
            </a:r>
            <a:r>
              <a:rPr lang="en-US" altLang="zh-CN" dirty="0"/>
              <a:t>md5</a:t>
            </a:r>
            <a:r>
              <a:rPr lang="zh-CN" altLang="en-US" dirty="0"/>
              <a:t>和</a:t>
            </a:r>
            <a:r>
              <a:rPr lang="en-US" altLang="zh-CN" dirty="0"/>
              <a:t>sha1</a:t>
            </a:r>
            <a:r>
              <a:rPr lang="zh-CN" altLang="en-US" dirty="0"/>
              <a:t>对数据块进行校验</a:t>
            </a:r>
            <a:endParaRPr lang="zh-CN" altLang="en-US" dirty="0"/>
          </a:p>
          <a:p>
            <a:pPr lvl="1"/>
            <a:r>
              <a:rPr lang="zh-CN" altLang="en-US" dirty="0"/>
              <a:t>文件创建：客户端对每一个文件块进行信息摘录并写入到同一个路径的隐藏文件里面</a:t>
            </a:r>
            <a:endParaRPr lang="zh-CN" altLang="en-US" dirty="0"/>
          </a:p>
          <a:p>
            <a:pPr lvl="1"/>
            <a:r>
              <a:rPr lang="zh-CN" altLang="en-US" dirty="0"/>
              <a:t>文件读取：客户端读取文件时会先读取该信息文件，利用该信息文件对每个读取的数据块进行校验</a:t>
            </a:r>
            <a:endParaRPr lang="en-US" altLang="zh-CN" dirty="0"/>
          </a:p>
          <a:p>
            <a:pPr lvl="2"/>
            <a:r>
              <a:rPr lang="zh-CN" altLang="en-US" dirty="0"/>
              <a:t>如果校验出错，客户端请求到另外一个数据节点读取该文件块，并且向名称节点报告这个文件块有错误，名称节点定期检查并且重新复制出错块</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a:t>HDFS</a:t>
            </a:r>
            <a:r>
              <a:rPr lang="zh-CN" altLang="en-US"/>
              <a:t>数据读写过程</a:t>
            </a:r>
            <a:endParaRPr lang="zh-CN" altLang="en-US" dirty="0"/>
          </a:p>
        </p:txBody>
      </p:sp>
      <p:sp>
        <p:nvSpPr>
          <p:cNvPr id="29699" name="Rectangle 3"/>
          <p:cNvSpPr>
            <a:spLocks noGrp="1" noChangeArrowheads="1"/>
          </p:cNvSpPr>
          <p:nvPr>
            <p:ph type="body" idx="1"/>
          </p:nvPr>
        </p:nvSpPr>
        <p:spPr/>
        <p:txBody>
          <a:body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normAutofit fontScale="90000"/>
          </a:bodyPr>
          <a:lstStyle/>
          <a:p>
            <a:r>
              <a:rPr lang="zh-CN" altLang="en-US" dirty="0"/>
              <a:t>读数据的过程</a:t>
            </a:r>
            <a:endParaRPr lang="zh-CN" altLang="en-US" dirty="0"/>
          </a:p>
        </p:txBody>
      </p:sp>
      <p:pic>
        <p:nvPicPr>
          <p:cNvPr id="3379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3050" y="1485900"/>
            <a:ext cx="594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Box 4"/>
          <p:cNvSpPr txBox="1">
            <a:spLocks noChangeArrowheads="1"/>
          </p:cNvSpPr>
          <p:nvPr/>
        </p:nvSpPr>
        <p:spPr bwMode="auto">
          <a:xfrm>
            <a:off x="4800600" y="2797969"/>
            <a:ext cx="278313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050"/>
              <a:t>FSDataInputStream</a:t>
            </a:r>
            <a:r>
              <a:rPr lang="zh-CN" altLang="en-US" sz="1050"/>
              <a:t>封装了</a:t>
            </a:r>
            <a:r>
              <a:rPr lang="en-US" altLang="zh-CN" sz="1050"/>
              <a:t>DFSInputStream</a:t>
            </a:r>
            <a:endParaRPr lang="zh-CN" altLang="en-US" sz="1050"/>
          </a:p>
        </p:txBody>
      </p:sp>
      <p:sp>
        <p:nvSpPr>
          <p:cNvPr id="33797" name="矩形 5"/>
          <p:cNvSpPr>
            <a:spLocks noChangeArrowheads="1"/>
          </p:cNvSpPr>
          <p:nvPr/>
        </p:nvSpPr>
        <p:spPr bwMode="auto">
          <a:xfrm>
            <a:off x="1438275" y="1028701"/>
            <a:ext cx="32004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FileSystem fs = FileSystem.get(conf);</a:t>
            </a:r>
            <a:endParaRPr lang="en-US" altLang="zh-CN" sz="900"/>
          </a:p>
          <a:p>
            <a:r>
              <a:rPr lang="en-US" altLang="zh-CN" sz="900"/>
              <a:t>FSDataInputStream in = fs.open(new Path(uri));</a:t>
            </a:r>
            <a:endParaRPr lang="en-US" altLang="zh-CN" sz="900"/>
          </a:p>
          <a:p>
            <a:endParaRPr lang="en-US" altLang="zh-CN" sz="900"/>
          </a:p>
        </p:txBody>
      </p:sp>
      <p:cxnSp>
        <p:nvCxnSpPr>
          <p:cNvPr id="33798" name="直接箭头连接符 9"/>
          <p:cNvCxnSpPr>
            <a:cxnSpLocks noChangeShapeType="1"/>
          </p:cNvCxnSpPr>
          <p:nvPr/>
        </p:nvCxnSpPr>
        <p:spPr bwMode="auto">
          <a:xfrm>
            <a:off x="2514600" y="1371600"/>
            <a:ext cx="571500" cy="4572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3799" name="矩形 10"/>
          <p:cNvSpPr>
            <a:spLocks noChangeArrowheads="1"/>
          </p:cNvSpPr>
          <p:nvPr/>
        </p:nvSpPr>
        <p:spPr bwMode="auto">
          <a:xfrm>
            <a:off x="1428750" y="914400"/>
            <a:ext cx="22910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Configuration conf = new Configuration();</a:t>
            </a:r>
            <a:endParaRPr lang="en-US" altLang="zh-CN" sz="900"/>
          </a:p>
        </p:txBody>
      </p:sp>
      <p:sp>
        <p:nvSpPr>
          <p:cNvPr id="33800" name="TextBox 11"/>
          <p:cNvSpPr txBox="1">
            <a:spLocks noChangeArrowheads="1"/>
          </p:cNvSpPr>
          <p:nvPr/>
        </p:nvSpPr>
        <p:spPr bwMode="auto">
          <a:xfrm>
            <a:off x="1441847" y="764381"/>
            <a:ext cx="22557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import org.apache.hadoop.fs.FileSystem</a:t>
            </a:r>
            <a:endParaRPr lang="zh-CN" altLang="en-US" sz="900"/>
          </a:p>
        </p:txBody>
      </p:sp>
      <p:sp>
        <p:nvSpPr>
          <p:cNvPr id="33801" name="TextBox 12"/>
          <p:cNvSpPr txBox="1">
            <a:spLocks noChangeArrowheads="1"/>
          </p:cNvSpPr>
          <p:nvPr/>
        </p:nvSpPr>
        <p:spPr bwMode="auto">
          <a:xfrm>
            <a:off x="4764881" y="800100"/>
            <a:ext cx="3281668"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050"/>
              <a:t>通过</a:t>
            </a:r>
            <a:r>
              <a:rPr lang="en-US" altLang="zh-CN" sz="1050"/>
              <a:t>ClientProtocal.getBlockLocations()</a:t>
            </a:r>
            <a:endParaRPr lang="en-US" altLang="zh-CN" sz="1050"/>
          </a:p>
          <a:p>
            <a:r>
              <a:rPr lang="zh-CN" altLang="en-US" sz="1050"/>
              <a:t>远程调用名称节点，获得文件开始部分数据块的位置</a:t>
            </a:r>
            <a:endParaRPr lang="en-US" altLang="zh-CN" sz="1050"/>
          </a:p>
          <a:p>
            <a:r>
              <a:rPr lang="zh-CN" altLang="en-US" sz="1050"/>
              <a:t>对于该数据块，名称节点返回保存该数据块</a:t>
            </a:r>
            <a:endParaRPr lang="en-US" altLang="zh-CN" sz="1050"/>
          </a:p>
          <a:p>
            <a:r>
              <a:rPr lang="zh-CN" altLang="en-US" sz="1050"/>
              <a:t>的所有数据节点的地址</a:t>
            </a:r>
            <a:endParaRPr lang="en-US" altLang="zh-CN" sz="1050"/>
          </a:p>
          <a:p>
            <a:r>
              <a:rPr lang="zh-CN" altLang="en-US" sz="1050"/>
              <a:t>并根据距离客户端远近进行排序</a:t>
            </a:r>
            <a:endParaRPr lang="zh-CN" altLang="en-US" sz="1050"/>
          </a:p>
        </p:txBody>
      </p:sp>
      <p:cxnSp>
        <p:nvCxnSpPr>
          <p:cNvPr id="33802" name="直接箭头连接符 14"/>
          <p:cNvCxnSpPr>
            <a:cxnSpLocks noChangeShapeType="1"/>
          </p:cNvCxnSpPr>
          <p:nvPr/>
        </p:nvCxnSpPr>
        <p:spPr bwMode="auto">
          <a:xfrm>
            <a:off x="5314950" y="1657350"/>
            <a:ext cx="0" cy="2857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33803" name="直接箭头连接符 11"/>
          <p:cNvCxnSpPr>
            <a:cxnSpLocks noChangeShapeType="1"/>
            <a:stCxn id="33796" idx="1"/>
          </p:cNvCxnSpPr>
          <p:nvPr/>
        </p:nvCxnSpPr>
        <p:spPr bwMode="auto">
          <a:xfrm flipH="1" flipV="1">
            <a:off x="4286250" y="2686052"/>
            <a:ext cx="514350" cy="238875"/>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3804" name="TextBox 12"/>
          <p:cNvSpPr txBox="1">
            <a:spLocks noChangeArrowheads="1"/>
          </p:cNvSpPr>
          <p:nvPr/>
        </p:nvSpPr>
        <p:spPr bwMode="auto">
          <a:xfrm>
            <a:off x="1600200" y="3657600"/>
            <a:ext cx="235833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00"/>
              <a:t>客户端获得输入流</a:t>
            </a:r>
            <a:r>
              <a:rPr lang="en-US" altLang="zh-CN" sz="900"/>
              <a:t>FSDataInputStream</a:t>
            </a:r>
            <a:r>
              <a:rPr lang="zh-CN" altLang="en-US" sz="900"/>
              <a:t>以后</a:t>
            </a:r>
            <a:endParaRPr lang="en-US" altLang="zh-CN" sz="900"/>
          </a:p>
          <a:p>
            <a:r>
              <a:rPr lang="zh-CN" altLang="en-US" sz="900"/>
              <a:t>调用</a:t>
            </a:r>
            <a:r>
              <a:rPr lang="en-US" altLang="zh-CN" sz="900"/>
              <a:t>read()</a:t>
            </a:r>
            <a:r>
              <a:rPr lang="zh-CN" altLang="en-US" sz="900"/>
              <a:t>函数开始读取数据</a:t>
            </a:r>
            <a:endParaRPr lang="en-US" altLang="zh-CN" sz="900"/>
          </a:p>
          <a:p>
            <a:r>
              <a:rPr lang="zh-CN" altLang="en-US" sz="900"/>
              <a:t>输入流根据前面的排序结果</a:t>
            </a:r>
            <a:endParaRPr lang="en-US" altLang="zh-CN" sz="900"/>
          </a:p>
          <a:p>
            <a:r>
              <a:rPr lang="zh-CN" altLang="en-US" sz="900"/>
              <a:t>选择距离客户端最近的数据节点</a:t>
            </a:r>
            <a:endParaRPr lang="en-US" altLang="zh-CN" sz="900"/>
          </a:p>
          <a:p>
            <a:r>
              <a:rPr lang="zh-CN" altLang="en-US" sz="900"/>
              <a:t>建立连接并读取数据</a:t>
            </a:r>
            <a:endParaRPr lang="zh-CN" altLang="en-US" sz="900"/>
          </a:p>
        </p:txBody>
      </p:sp>
      <p:cxnSp>
        <p:nvCxnSpPr>
          <p:cNvPr id="33805" name="直接箭头连接符 14"/>
          <p:cNvCxnSpPr>
            <a:cxnSpLocks noChangeShapeType="1"/>
            <a:stCxn id="33804" idx="0"/>
          </p:cNvCxnSpPr>
          <p:nvPr/>
        </p:nvCxnSpPr>
        <p:spPr bwMode="auto">
          <a:xfrm flipV="1">
            <a:off x="2779369" y="2400300"/>
            <a:ext cx="363881" cy="12573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3806" name="TextBox 17"/>
          <p:cNvSpPr txBox="1">
            <a:spLocks noChangeArrowheads="1"/>
          </p:cNvSpPr>
          <p:nvPr/>
        </p:nvSpPr>
        <p:spPr bwMode="auto">
          <a:xfrm>
            <a:off x="4064794" y="4625579"/>
            <a:ext cx="2839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00"/>
              <a:t>数据从数据节点读到客户端，当该数据块读取完毕时</a:t>
            </a:r>
            <a:endParaRPr lang="en-US" altLang="zh-CN" sz="900"/>
          </a:p>
          <a:p>
            <a:r>
              <a:rPr lang="en-US" altLang="zh-CN" sz="900"/>
              <a:t> FSDataInputStream</a:t>
            </a:r>
            <a:r>
              <a:rPr lang="zh-CN" altLang="en-US" sz="900"/>
              <a:t>关闭和该数据节点的连接</a:t>
            </a:r>
            <a:endParaRPr lang="zh-CN" altLang="en-US" sz="900"/>
          </a:p>
        </p:txBody>
      </p:sp>
      <p:cxnSp>
        <p:nvCxnSpPr>
          <p:cNvPr id="33807" name="直接箭头连接符 19"/>
          <p:cNvCxnSpPr>
            <a:cxnSpLocks noChangeShapeType="1"/>
          </p:cNvCxnSpPr>
          <p:nvPr/>
        </p:nvCxnSpPr>
        <p:spPr bwMode="auto">
          <a:xfrm flipH="1" flipV="1">
            <a:off x="4286250" y="3543300"/>
            <a:ext cx="457200" cy="10858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3808" name="矩形 22"/>
          <p:cNvSpPr>
            <a:spLocks noChangeArrowheads="1"/>
          </p:cNvSpPr>
          <p:nvPr/>
        </p:nvSpPr>
        <p:spPr bwMode="auto">
          <a:xfrm>
            <a:off x="5943600" y="2400300"/>
            <a:ext cx="21788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00"/>
              <a:t>通过</a:t>
            </a:r>
            <a:r>
              <a:rPr lang="en-US" altLang="zh-CN" sz="900"/>
              <a:t>ClientProtocal.getBlockLocations()</a:t>
            </a:r>
            <a:endParaRPr lang="en-US" altLang="zh-CN" sz="900"/>
          </a:p>
          <a:p>
            <a:r>
              <a:rPr lang="zh-CN" altLang="en-US" sz="900"/>
              <a:t>查找下一个数据块</a:t>
            </a:r>
            <a:endParaRPr lang="en-US" altLang="zh-CN" sz="90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normAutofit fontScale="90000"/>
          </a:bodyPr>
          <a:lstStyle/>
          <a:p>
            <a:r>
              <a:rPr lang="zh-CN" altLang="en-US" dirty="0"/>
              <a:t>写数据的过程</a:t>
            </a:r>
            <a:endParaRPr lang="zh-CN" altLang="en-US" dirty="0"/>
          </a:p>
        </p:txBody>
      </p:sp>
      <p:pic>
        <p:nvPicPr>
          <p:cNvPr id="3481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3050" y="1600201"/>
            <a:ext cx="6057900" cy="300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5"/>
          <p:cNvSpPr>
            <a:spLocks noChangeArrowheads="1"/>
          </p:cNvSpPr>
          <p:nvPr/>
        </p:nvSpPr>
        <p:spPr bwMode="auto">
          <a:xfrm>
            <a:off x="3143250" y="1028701"/>
            <a:ext cx="32004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FileSystem fs = FileSystem.get(conf);</a:t>
            </a:r>
            <a:endParaRPr lang="en-US" altLang="zh-CN" sz="900"/>
          </a:p>
          <a:p>
            <a:r>
              <a:rPr lang="en-US" altLang="zh-CN" sz="900"/>
              <a:t>FSDataOutputStream out = fs.create(new Path(uri));</a:t>
            </a:r>
            <a:endParaRPr lang="en-US" altLang="zh-CN" sz="900"/>
          </a:p>
          <a:p>
            <a:endParaRPr lang="en-US" altLang="zh-CN" sz="900"/>
          </a:p>
        </p:txBody>
      </p:sp>
      <p:sp>
        <p:nvSpPr>
          <p:cNvPr id="34821" name="矩形 10"/>
          <p:cNvSpPr>
            <a:spLocks noChangeArrowheads="1"/>
          </p:cNvSpPr>
          <p:nvPr/>
        </p:nvSpPr>
        <p:spPr bwMode="auto">
          <a:xfrm>
            <a:off x="3133725" y="914400"/>
            <a:ext cx="22910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Configuration conf = new Configuration();</a:t>
            </a:r>
            <a:endParaRPr lang="en-US" altLang="zh-CN" sz="900"/>
          </a:p>
        </p:txBody>
      </p:sp>
      <p:sp>
        <p:nvSpPr>
          <p:cNvPr id="34822" name="TextBox 11"/>
          <p:cNvSpPr txBox="1">
            <a:spLocks noChangeArrowheads="1"/>
          </p:cNvSpPr>
          <p:nvPr/>
        </p:nvSpPr>
        <p:spPr bwMode="auto">
          <a:xfrm>
            <a:off x="3146822" y="764381"/>
            <a:ext cx="22557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import org.apache.hadoop.fs.FileSystem</a:t>
            </a:r>
            <a:endParaRPr lang="zh-CN" altLang="en-US" sz="900"/>
          </a:p>
        </p:txBody>
      </p:sp>
      <p:cxnSp>
        <p:nvCxnSpPr>
          <p:cNvPr id="34823" name="直接箭头连接符 8"/>
          <p:cNvCxnSpPr>
            <a:cxnSpLocks noChangeShapeType="1"/>
          </p:cNvCxnSpPr>
          <p:nvPr/>
        </p:nvCxnSpPr>
        <p:spPr bwMode="auto">
          <a:xfrm flipH="1">
            <a:off x="3086100" y="1371600"/>
            <a:ext cx="800100" cy="4572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4824" name="TextBox 9"/>
          <p:cNvSpPr txBox="1">
            <a:spLocks noChangeArrowheads="1"/>
          </p:cNvSpPr>
          <p:nvPr/>
        </p:nvSpPr>
        <p:spPr bwMode="auto">
          <a:xfrm>
            <a:off x="4800601" y="1344217"/>
            <a:ext cx="307007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RPC</a:t>
            </a:r>
            <a:r>
              <a:rPr lang="zh-CN" altLang="en-US" sz="900"/>
              <a:t>远程调用名称节点</a:t>
            </a:r>
            <a:endParaRPr lang="en-US" altLang="zh-CN" sz="900"/>
          </a:p>
          <a:p>
            <a:r>
              <a:rPr lang="zh-CN" altLang="en-US" sz="900"/>
              <a:t>在文件系统的命名空间中新建一个文件</a:t>
            </a:r>
            <a:endParaRPr lang="en-US" altLang="zh-CN" sz="900"/>
          </a:p>
          <a:p>
            <a:r>
              <a:rPr lang="zh-CN" altLang="en-US" sz="900"/>
              <a:t>名称节点会执行一些检查（文件是否存在，客户端权限）</a:t>
            </a:r>
            <a:endParaRPr lang="zh-CN" altLang="en-US" sz="900"/>
          </a:p>
        </p:txBody>
      </p:sp>
      <p:cxnSp>
        <p:nvCxnSpPr>
          <p:cNvPr id="34825" name="直接箭头连接符 11"/>
          <p:cNvCxnSpPr>
            <a:cxnSpLocks noChangeShapeType="1"/>
          </p:cNvCxnSpPr>
          <p:nvPr/>
        </p:nvCxnSpPr>
        <p:spPr bwMode="auto">
          <a:xfrm flipH="1">
            <a:off x="5029200" y="1771650"/>
            <a:ext cx="171450" cy="2286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4826" name="TextBox 4"/>
          <p:cNvSpPr txBox="1">
            <a:spLocks noChangeArrowheads="1"/>
          </p:cNvSpPr>
          <p:nvPr/>
        </p:nvSpPr>
        <p:spPr bwMode="auto">
          <a:xfrm>
            <a:off x="4686300" y="2914650"/>
            <a:ext cx="299152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050"/>
              <a:t>FSDataOutputStream</a:t>
            </a:r>
            <a:r>
              <a:rPr lang="zh-CN" altLang="en-US" sz="1050"/>
              <a:t>封装了</a:t>
            </a:r>
            <a:r>
              <a:rPr lang="en-US" altLang="zh-CN" sz="1050"/>
              <a:t>DFSOutputStream</a:t>
            </a:r>
            <a:endParaRPr lang="zh-CN" altLang="en-US" sz="1050"/>
          </a:p>
        </p:txBody>
      </p:sp>
      <p:cxnSp>
        <p:nvCxnSpPr>
          <p:cNvPr id="34827" name="直接箭头连接符 14"/>
          <p:cNvCxnSpPr>
            <a:cxnSpLocks noChangeShapeType="1"/>
          </p:cNvCxnSpPr>
          <p:nvPr/>
        </p:nvCxnSpPr>
        <p:spPr bwMode="auto">
          <a:xfrm flipH="1" flipV="1">
            <a:off x="4229100" y="2914650"/>
            <a:ext cx="571500" cy="1143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4828" name="矩形 17"/>
          <p:cNvSpPr>
            <a:spLocks noChangeArrowheads="1"/>
          </p:cNvSpPr>
          <p:nvPr/>
        </p:nvSpPr>
        <p:spPr bwMode="auto">
          <a:xfrm>
            <a:off x="1332925" y="3543300"/>
            <a:ext cx="23246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zh-CN" altLang="en-US" sz="825"/>
              <a:t>数据被分成一个个分包</a:t>
            </a:r>
            <a:endParaRPr lang="en-US" altLang="zh-CN" sz="825"/>
          </a:p>
          <a:p>
            <a:pPr algn="r"/>
            <a:r>
              <a:rPr lang="zh-CN" altLang="en-US" sz="825"/>
              <a:t>分包被放入</a:t>
            </a:r>
            <a:r>
              <a:rPr lang="en-US" altLang="zh-CN" sz="825"/>
              <a:t>DFSOutputStream</a:t>
            </a:r>
            <a:r>
              <a:rPr lang="zh-CN" altLang="en-US" sz="825"/>
              <a:t>对象的内部队列</a:t>
            </a:r>
            <a:endParaRPr lang="en-US" altLang="zh-CN" sz="825"/>
          </a:p>
          <a:p>
            <a:pPr algn="r"/>
            <a:r>
              <a:rPr lang="en-US" altLang="zh-CN" sz="825"/>
              <a:t>DFSOutputStream</a:t>
            </a:r>
            <a:r>
              <a:rPr lang="zh-CN" altLang="en-US" sz="825"/>
              <a:t>向名称节点申请</a:t>
            </a:r>
            <a:endParaRPr lang="en-US" altLang="zh-CN" sz="825"/>
          </a:p>
          <a:p>
            <a:pPr algn="r"/>
            <a:r>
              <a:rPr lang="zh-CN" altLang="en-US" sz="825"/>
              <a:t>保存数据块的若干数据节点</a:t>
            </a:r>
            <a:endParaRPr lang="zh-CN" altLang="en-US" sz="825"/>
          </a:p>
        </p:txBody>
      </p:sp>
      <p:sp>
        <p:nvSpPr>
          <p:cNvPr id="34829" name="TextBox 18"/>
          <p:cNvSpPr txBox="1">
            <a:spLocks noChangeArrowheads="1"/>
          </p:cNvSpPr>
          <p:nvPr/>
        </p:nvSpPr>
        <p:spPr bwMode="auto">
          <a:xfrm>
            <a:off x="5029200" y="3200400"/>
            <a:ext cx="237757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00"/>
              <a:t>这些数据节点形成一个数据流管道</a:t>
            </a:r>
            <a:endParaRPr lang="en-US" altLang="zh-CN" sz="900"/>
          </a:p>
          <a:p>
            <a:r>
              <a:rPr lang="zh-CN" altLang="en-US" sz="900"/>
              <a:t>队列中的分包最后被打包成数据包</a:t>
            </a:r>
            <a:endParaRPr lang="en-US" altLang="zh-CN" sz="900"/>
          </a:p>
          <a:p>
            <a:r>
              <a:rPr lang="zh-CN" altLang="en-US" sz="900"/>
              <a:t>发往数据流管道中的第一个数据节点</a:t>
            </a:r>
            <a:endParaRPr lang="en-US" altLang="zh-CN" sz="900"/>
          </a:p>
          <a:p>
            <a:r>
              <a:rPr lang="zh-CN" altLang="en-US" sz="900"/>
              <a:t>第一个数据节点将数据包发送到第二个节点</a:t>
            </a:r>
            <a:endParaRPr lang="en-US" altLang="zh-CN" sz="900"/>
          </a:p>
          <a:p>
            <a:r>
              <a:rPr lang="zh-CN" altLang="en-US" sz="900"/>
              <a:t>依此类推，形成“流水线复制”</a:t>
            </a:r>
            <a:endParaRPr lang="zh-CN" altLang="en-US" sz="900"/>
          </a:p>
        </p:txBody>
      </p:sp>
      <p:cxnSp>
        <p:nvCxnSpPr>
          <p:cNvPr id="34830" name="直接箭头连接符 21"/>
          <p:cNvCxnSpPr>
            <a:cxnSpLocks noChangeShapeType="1"/>
          </p:cNvCxnSpPr>
          <p:nvPr/>
        </p:nvCxnSpPr>
        <p:spPr bwMode="auto">
          <a:xfrm flipH="1">
            <a:off x="4800600" y="3943350"/>
            <a:ext cx="742950" cy="17145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34831" name="直接箭头连接符 23"/>
          <p:cNvCxnSpPr>
            <a:cxnSpLocks noChangeShapeType="1"/>
          </p:cNvCxnSpPr>
          <p:nvPr/>
        </p:nvCxnSpPr>
        <p:spPr bwMode="auto">
          <a:xfrm>
            <a:off x="5943600" y="3943350"/>
            <a:ext cx="285750" cy="1143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4832" name="TextBox 24"/>
          <p:cNvSpPr txBox="1">
            <a:spLocks noChangeArrowheads="1"/>
          </p:cNvSpPr>
          <p:nvPr/>
        </p:nvSpPr>
        <p:spPr bwMode="auto">
          <a:xfrm>
            <a:off x="3486150" y="4514851"/>
            <a:ext cx="399340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00"/>
              <a:t>为了保证节点数据准确，接收到数据的数据节点要向发送者发送“确认包”</a:t>
            </a:r>
            <a:endParaRPr lang="en-US" altLang="zh-CN" sz="900"/>
          </a:p>
          <a:p>
            <a:r>
              <a:rPr lang="zh-CN" altLang="en-US" sz="900"/>
              <a:t>确认包沿着数据流管道逆流而上，经过各个节点最终到达客户端</a:t>
            </a:r>
            <a:endParaRPr lang="en-US" altLang="zh-CN" sz="900"/>
          </a:p>
          <a:p>
            <a:r>
              <a:rPr lang="zh-CN" altLang="en-US" sz="900"/>
              <a:t>客户端收到应答时，它将对应的分包从内部队列移除</a:t>
            </a:r>
            <a:endParaRPr lang="zh-CN" altLang="en-US" sz="900"/>
          </a:p>
        </p:txBody>
      </p:sp>
      <p:cxnSp>
        <p:nvCxnSpPr>
          <p:cNvPr id="34833" name="直接箭头连接符 26"/>
          <p:cNvCxnSpPr>
            <a:cxnSpLocks noChangeShapeType="1"/>
          </p:cNvCxnSpPr>
          <p:nvPr/>
        </p:nvCxnSpPr>
        <p:spPr bwMode="auto">
          <a:xfrm flipV="1">
            <a:off x="6343650" y="4457700"/>
            <a:ext cx="57150" cy="1143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34834" name="直接箭头连接符 28"/>
          <p:cNvCxnSpPr>
            <a:cxnSpLocks noChangeShapeType="1"/>
          </p:cNvCxnSpPr>
          <p:nvPr/>
        </p:nvCxnSpPr>
        <p:spPr bwMode="auto">
          <a:xfrm flipH="1" flipV="1">
            <a:off x="4800600" y="4457700"/>
            <a:ext cx="57150" cy="11430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34835" name="TextBox 29"/>
          <p:cNvSpPr txBox="1">
            <a:spLocks noChangeArrowheads="1"/>
          </p:cNvSpPr>
          <p:nvPr/>
        </p:nvSpPr>
        <p:spPr bwMode="auto">
          <a:xfrm>
            <a:off x="5882879" y="2430067"/>
            <a:ext cx="17107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900"/>
              <a:t>DFSOutputStream</a:t>
            </a:r>
            <a:r>
              <a:rPr lang="zh-CN" altLang="en-US" sz="900"/>
              <a:t>调用</a:t>
            </a:r>
            <a:endParaRPr lang="en-US" altLang="zh-CN" sz="900"/>
          </a:p>
          <a:p>
            <a:r>
              <a:rPr lang="en-US" altLang="zh-CN" sz="900"/>
              <a:t>ClientProtocal.complete()</a:t>
            </a:r>
            <a:r>
              <a:rPr lang="zh-CN" altLang="en-US" sz="900"/>
              <a:t>方法</a:t>
            </a:r>
            <a:endParaRPr lang="en-US" altLang="zh-CN" sz="900"/>
          </a:p>
          <a:p>
            <a:r>
              <a:rPr lang="zh-CN" altLang="en-US" sz="900"/>
              <a:t>通知名称节点关闭文件</a:t>
            </a:r>
            <a:endParaRPr lang="zh-CN" altLang="en-US" sz="900"/>
          </a:p>
        </p:txBody>
      </p:sp>
      <p:cxnSp>
        <p:nvCxnSpPr>
          <p:cNvPr id="34836" name="直接箭头连接符 31"/>
          <p:cNvCxnSpPr>
            <a:cxnSpLocks noChangeShapeType="1"/>
            <a:stCxn id="34835" idx="1"/>
          </p:cNvCxnSpPr>
          <p:nvPr/>
        </p:nvCxnSpPr>
        <p:spPr bwMode="auto">
          <a:xfrm flipH="1" flipV="1">
            <a:off x="5657851" y="2514601"/>
            <a:ext cx="225028" cy="169382"/>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a:t>HDFS</a:t>
            </a:r>
            <a:r>
              <a:rPr lang="zh-CN" altLang="en-US" dirty="0"/>
              <a:t>数据读代码</a:t>
            </a:r>
            <a:endParaRPr lang="zh-CN" altLang="en-US" dirty="0"/>
          </a:p>
        </p:txBody>
      </p:sp>
      <p:sp>
        <p:nvSpPr>
          <p:cNvPr id="3" name="内容占位符 2"/>
          <p:cNvSpPr>
            <a:spLocks noGrp="1"/>
          </p:cNvSpPr>
          <p:nvPr>
            <p:ph idx="1"/>
          </p:nvPr>
        </p:nvSpPr>
        <p:spPr>
          <a:xfrm>
            <a:off x="457200" y="2205872"/>
            <a:ext cx="8229600" cy="2550278"/>
          </a:xfrm>
        </p:spPr>
        <p:txBody>
          <a:bodyPr>
            <a:normAutofit fontScale="92500" lnSpcReduction="10000"/>
          </a:bodyPr>
          <a:lstStyle/>
          <a:p>
            <a:r>
              <a:rPr lang="en-US" altLang="zh-CN" dirty="0" err="1"/>
              <a:t>FileSystem</a:t>
            </a:r>
            <a:r>
              <a:rPr lang="zh-CN" altLang="en-US" dirty="0"/>
              <a:t>：通用文件系统的抽象基类，被</a:t>
            </a:r>
            <a:r>
              <a:rPr lang="en-US" altLang="zh-CN" dirty="0"/>
              <a:t>Hadoop</a:t>
            </a:r>
            <a:r>
              <a:rPr lang="zh-CN" altLang="en-US" dirty="0"/>
              <a:t>文件系统继承</a:t>
            </a:r>
            <a:endParaRPr lang="en-US" altLang="zh-CN" dirty="0"/>
          </a:p>
          <a:p>
            <a:pPr lvl="1"/>
            <a:r>
              <a:rPr lang="en-US" altLang="zh-CN" dirty="0" err="1"/>
              <a:t>DistributedFileSystem</a:t>
            </a:r>
            <a:r>
              <a:rPr lang="zh-CN" altLang="en-US" dirty="0"/>
              <a:t>就是</a:t>
            </a:r>
            <a:r>
              <a:rPr lang="en-US" altLang="zh-CN" dirty="0" err="1"/>
              <a:t>FileSystem</a:t>
            </a:r>
            <a:r>
              <a:rPr lang="zh-CN" altLang="en-US" dirty="0"/>
              <a:t>在</a:t>
            </a:r>
            <a:r>
              <a:rPr lang="en-US" altLang="zh-CN" dirty="0"/>
              <a:t>HDFS</a:t>
            </a:r>
            <a:r>
              <a:rPr lang="zh-CN" altLang="en-US" dirty="0"/>
              <a:t>文件系统中的具体实现</a:t>
            </a:r>
            <a:endParaRPr lang="en-US" altLang="zh-CN" dirty="0"/>
          </a:p>
          <a:p>
            <a:endParaRPr lang="en-US" altLang="zh-CN" dirty="0"/>
          </a:p>
          <a:p>
            <a:r>
              <a:rPr lang="en-US" altLang="zh-CN" dirty="0" err="1"/>
              <a:t>FileSystem</a:t>
            </a:r>
            <a:r>
              <a:rPr lang="zh-CN" altLang="en-US" dirty="0"/>
              <a:t>的</a:t>
            </a:r>
            <a:r>
              <a:rPr lang="en-US" altLang="zh-CN" dirty="0"/>
              <a:t>open()</a:t>
            </a:r>
            <a:r>
              <a:rPr lang="zh-CN" altLang="en-US" dirty="0"/>
              <a:t> 返回输入流</a:t>
            </a:r>
            <a:r>
              <a:rPr lang="en-US" altLang="zh-CN" dirty="0" err="1"/>
              <a:t>FSDataInputStream</a:t>
            </a:r>
            <a:r>
              <a:rPr lang="zh-CN" altLang="en-US" dirty="0"/>
              <a:t>对象</a:t>
            </a:r>
            <a:endParaRPr lang="en-US" altLang="zh-CN" dirty="0"/>
          </a:p>
          <a:p>
            <a:pPr lvl="1"/>
            <a:r>
              <a:rPr lang="zh-CN" altLang="en-US" dirty="0"/>
              <a:t>在</a:t>
            </a:r>
            <a:r>
              <a:rPr lang="en-US" altLang="zh-CN" dirty="0"/>
              <a:t>HDFS</a:t>
            </a:r>
            <a:r>
              <a:rPr lang="zh-CN" altLang="en-US" dirty="0"/>
              <a:t>文件系统中，具体的输入流就是</a:t>
            </a:r>
            <a:r>
              <a:rPr lang="en-US" altLang="zh-CN" dirty="0" err="1"/>
              <a:t>DFSInputStream</a:t>
            </a:r>
            <a:endParaRPr lang="en-US" altLang="zh-CN" dirty="0"/>
          </a:p>
          <a:p>
            <a:endParaRPr lang="en-US" altLang="zh-CN" dirty="0"/>
          </a:p>
          <a:p>
            <a:r>
              <a:rPr lang="en-US" altLang="zh-CN" dirty="0" err="1"/>
              <a:t>FileSystem</a:t>
            </a:r>
            <a:r>
              <a:rPr lang="zh-CN" altLang="en-US" dirty="0"/>
              <a:t>中的</a:t>
            </a:r>
            <a:r>
              <a:rPr lang="en-US" altLang="zh-CN" dirty="0"/>
              <a:t>create()</a:t>
            </a:r>
            <a:r>
              <a:rPr lang="zh-CN" altLang="en-US" dirty="0"/>
              <a:t>方法返回输出流</a:t>
            </a:r>
            <a:r>
              <a:rPr lang="en-US" altLang="zh-CN" dirty="0" err="1"/>
              <a:t>FSDataOutputStream</a:t>
            </a:r>
            <a:r>
              <a:rPr lang="zh-CN" altLang="en-US" dirty="0"/>
              <a:t>对象</a:t>
            </a:r>
            <a:endParaRPr lang="en-US" altLang="zh-CN" dirty="0"/>
          </a:p>
          <a:p>
            <a:pPr lvl="1"/>
            <a:r>
              <a:rPr lang="zh-CN" altLang="en-US" dirty="0"/>
              <a:t>在</a:t>
            </a:r>
            <a:r>
              <a:rPr lang="en-US" altLang="zh-CN" dirty="0"/>
              <a:t>HDFS</a:t>
            </a:r>
            <a:r>
              <a:rPr lang="zh-CN" altLang="en-US" dirty="0"/>
              <a:t>文件系统中，具体的输出流就是</a:t>
            </a:r>
            <a:r>
              <a:rPr lang="en-US" altLang="zh-CN" dirty="0" err="1"/>
              <a:t>DFSOutputStream</a:t>
            </a:r>
            <a:r>
              <a:rPr lang="zh-CN" altLang="en-US" dirty="0"/>
              <a:t>。</a:t>
            </a:r>
            <a:endParaRPr lang="zh-CN" altLang="en-US" dirty="0"/>
          </a:p>
        </p:txBody>
      </p:sp>
      <p:sp>
        <p:nvSpPr>
          <p:cNvPr id="4" name="矩形 3"/>
          <p:cNvSpPr/>
          <p:nvPr/>
        </p:nvSpPr>
        <p:spPr>
          <a:xfrm>
            <a:off x="2278063" y="894564"/>
            <a:ext cx="4514850" cy="923330"/>
          </a:xfrm>
          <a:prstGeom prst="rect">
            <a:avLst/>
          </a:prstGeom>
          <a:solidFill>
            <a:schemeClr val="bg1">
              <a:lumMod val="85000"/>
            </a:schemeClr>
          </a:solidFill>
        </p:spPr>
        <p:txBody>
          <a:bodyPr>
            <a:spAutoFit/>
          </a:bodyPr>
          <a:lstStyle/>
          <a:p>
            <a:pPr>
              <a:buFont typeface="Arial" panose="020B0604020202020204" pitchFamily="34" charset="0"/>
              <a:buNone/>
              <a:defRPr/>
            </a:pPr>
            <a:r>
              <a:rPr lang="en-US" altLang="zh-CN" sz="1350" dirty="0">
                <a:latin typeface="Arial" panose="020B0604020202020204" pitchFamily="34" charset="0"/>
              </a:rPr>
              <a:t>Configuration conf = new Configuration();</a:t>
            </a:r>
            <a:endParaRPr lang="en-US" altLang="zh-CN" sz="1350" dirty="0">
              <a:latin typeface="Arial" panose="020B0604020202020204" pitchFamily="34" charset="0"/>
            </a:endParaRPr>
          </a:p>
          <a:p>
            <a:pPr>
              <a:buFont typeface="Arial" panose="020B0604020202020204" pitchFamily="34" charset="0"/>
              <a:buNone/>
              <a:defRPr/>
            </a:pPr>
            <a:r>
              <a:rPr lang="en-US" altLang="zh-CN" sz="1350" dirty="0" err="1">
                <a:latin typeface="Arial" panose="020B0604020202020204" pitchFamily="34" charset="0"/>
              </a:rPr>
              <a:t>FileSystem</a:t>
            </a:r>
            <a:r>
              <a:rPr lang="en-US" altLang="zh-CN" sz="1350" dirty="0">
                <a:latin typeface="Arial" panose="020B0604020202020204" pitchFamily="34" charset="0"/>
              </a:rPr>
              <a:t> </a:t>
            </a:r>
            <a:r>
              <a:rPr lang="en-US" altLang="zh-CN" sz="1350" dirty="0" err="1">
                <a:latin typeface="Arial" panose="020B0604020202020204" pitchFamily="34" charset="0"/>
              </a:rPr>
              <a:t>fs</a:t>
            </a:r>
            <a:r>
              <a:rPr lang="en-US" altLang="zh-CN" sz="1350" dirty="0">
                <a:latin typeface="Arial" panose="020B0604020202020204" pitchFamily="34" charset="0"/>
              </a:rPr>
              <a:t> = </a:t>
            </a:r>
            <a:r>
              <a:rPr lang="en-US" altLang="zh-CN" sz="1350" dirty="0" err="1">
                <a:latin typeface="Arial" panose="020B0604020202020204" pitchFamily="34" charset="0"/>
              </a:rPr>
              <a:t>FileSystem.get</a:t>
            </a:r>
            <a:r>
              <a:rPr lang="en-US" altLang="zh-CN" sz="1350" dirty="0">
                <a:latin typeface="Arial" panose="020B0604020202020204" pitchFamily="34" charset="0"/>
              </a:rPr>
              <a:t>(conf);</a:t>
            </a:r>
            <a:endParaRPr lang="en-US" altLang="zh-CN" sz="1350" dirty="0">
              <a:latin typeface="Arial" panose="020B0604020202020204" pitchFamily="34" charset="0"/>
            </a:endParaRPr>
          </a:p>
          <a:p>
            <a:pPr>
              <a:buFont typeface="Arial" panose="020B0604020202020204" pitchFamily="34" charset="0"/>
              <a:buNone/>
              <a:defRPr/>
            </a:pPr>
            <a:r>
              <a:rPr lang="en-US" altLang="zh-CN" sz="1350" dirty="0" err="1">
                <a:latin typeface="Arial" panose="020B0604020202020204" pitchFamily="34" charset="0"/>
              </a:rPr>
              <a:t>FSDataInputStream</a:t>
            </a:r>
            <a:r>
              <a:rPr lang="en-US" altLang="zh-CN" sz="1350" dirty="0">
                <a:latin typeface="Arial" panose="020B0604020202020204" pitchFamily="34" charset="0"/>
              </a:rPr>
              <a:t> in = </a:t>
            </a:r>
            <a:r>
              <a:rPr lang="en-US" altLang="zh-CN" sz="1350" dirty="0" err="1">
                <a:latin typeface="Arial" panose="020B0604020202020204" pitchFamily="34" charset="0"/>
              </a:rPr>
              <a:t>fs.open</a:t>
            </a:r>
            <a:r>
              <a:rPr lang="en-US" altLang="zh-CN" sz="1350" dirty="0">
                <a:latin typeface="Arial" panose="020B0604020202020204" pitchFamily="34" charset="0"/>
              </a:rPr>
              <a:t>(new Path(</a:t>
            </a:r>
            <a:r>
              <a:rPr lang="en-US" altLang="zh-CN" sz="1350" dirty="0" err="1">
                <a:latin typeface="Arial" panose="020B0604020202020204" pitchFamily="34" charset="0"/>
              </a:rPr>
              <a:t>uri</a:t>
            </a:r>
            <a:r>
              <a:rPr lang="en-US" altLang="zh-CN" sz="1350" dirty="0">
                <a:latin typeface="Arial" panose="020B0604020202020204" pitchFamily="34" charset="0"/>
              </a:rPr>
              <a:t>));</a:t>
            </a:r>
            <a:endParaRPr lang="en-US" altLang="zh-CN" sz="1350" dirty="0">
              <a:latin typeface="Arial" panose="020B0604020202020204" pitchFamily="34" charset="0"/>
            </a:endParaRPr>
          </a:p>
          <a:p>
            <a:pPr>
              <a:buFont typeface="Arial" panose="020B0604020202020204" pitchFamily="34" charset="0"/>
              <a:buNone/>
              <a:defRPr/>
            </a:pPr>
            <a:r>
              <a:rPr lang="en-US" altLang="zh-CN" sz="1350" dirty="0" err="1">
                <a:latin typeface="Arial" panose="020B0604020202020204" pitchFamily="34" charset="0"/>
              </a:rPr>
              <a:t>FSDataOutputStream</a:t>
            </a:r>
            <a:r>
              <a:rPr lang="en-US" altLang="zh-CN" sz="1350" dirty="0">
                <a:latin typeface="Arial" panose="020B0604020202020204" pitchFamily="34" charset="0"/>
              </a:rPr>
              <a:t> out = </a:t>
            </a:r>
            <a:r>
              <a:rPr lang="en-US" altLang="zh-CN" sz="1350" dirty="0" err="1">
                <a:latin typeface="Arial" panose="020B0604020202020204" pitchFamily="34" charset="0"/>
              </a:rPr>
              <a:t>fs.create</a:t>
            </a:r>
            <a:r>
              <a:rPr lang="en-US" altLang="zh-CN" sz="1350" dirty="0">
                <a:latin typeface="Arial" panose="020B0604020202020204" pitchFamily="34" charset="0"/>
              </a:rPr>
              <a:t>(new Path(</a:t>
            </a:r>
            <a:r>
              <a:rPr lang="en-US" altLang="zh-CN" sz="1350" dirty="0" err="1">
                <a:latin typeface="Arial" panose="020B0604020202020204" pitchFamily="34" charset="0"/>
              </a:rPr>
              <a:t>uri</a:t>
            </a:r>
            <a:r>
              <a:rPr lang="en-US" altLang="zh-CN" sz="1350" dirty="0">
                <a:latin typeface="Arial" panose="020B0604020202020204" pitchFamily="34" charset="0"/>
              </a:rPr>
              <a:t>));</a:t>
            </a:r>
            <a:endParaRPr lang="en-US" altLang="zh-CN" sz="135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分布式数据平台简介</a:t>
            </a:r>
            <a:endParaRPr lang="en-US" altLang="zh-CN"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原理介绍</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solidFill>
                <a:latin typeface="Heiti SC Medium" pitchFamily="2" charset="-128"/>
                <a:ea typeface="Heiti SC Medium" pitchFamily="2" charset="-128"/>
                <a:cs typeface="Yuppy SC" panose="020F0603040207020204" pitchFamily="34" charset="-122"/>
              </a:rPr>
              <a:t>HDFS</a:t>
            </a:r>
            <a:r>
              <a:rPr lang="zh-CN" altLang="en-US" sz="1600" b="1" dirty="0">
                <a:solidFill>
                  <a:schemeClr val="tx2"/>
                </a:solidFill>
                <a:latin typeface="Heiti SC Medium" pitchFamily="2" charset="-128"/>
                <a:ea typeface="Heiti SC Medium" pitchFamily="2" charset="-128"/>
                <a:cs typeface="Yuppy SC" panose="020F0603040207020204" pitchFamily="34" charset="-122"/>
              </a:rPr>
              <a:t>实践</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2"/>
          <p:cNvSpPr>
            <a:spLocks noGrp="1"/>
          </p:cNvSpPr>
          <p:nvPr>
            <p:ph type="title"/>
          </p:nvPr>
        </p:nvSpPr>
        <p:spPr/>
        <p:txBody>
          <a:bodyPr>
            <a:normAutofit fontScale="90000"/>
          </a:bodyPr>
          <a:lstStyle/>
          <a:p>
            <a:r>
              <a:rPr lang="en-US" altLang="zh-CN" dirty="0"/>
              <a:t>HDFS</a:t>
            </a:r>
            <a:r>
              <a:rPr lang="zh-CN" altLang="en-US" dirty="0"/>
              <a:t>服务启动</a:t>
            </a:r>
            <a:endParaRPr lang="zh-CN" altLang="en-US" dirty="0"/>
          </a:p>
        </p:txBody>
      </p:sp>
      <p:sp>
        <p:nvSpPr>
          <p:cNvPr id="2" name="内容占位符 1"/>
          <p:cNvSpPr>
            <a:spLocks noGrp="1"/>
          </p:cNvSpPr>
          <p:nvPr>
            <p:ph idx="1"/>
          </p:nvPr>
        </p:nvSpPr>
        <p:spPr/>
        <p:txBody>
          <a:bodyPr/>
          <a:lstStyle/>
          <a:p>
            <a:pPr algn="just">
              <a:lnSpc>
                <a:spcPct val="150000"/>
              </a:lnSpc>
            </a:pPr>
            <a:r>
              <a:rPr lang="zh-CN" altLang="zh-CN" dirty="0"/>
              <a:t>Hadoop</a:t>
            </a:r>
            <a:r>
              <a:rPr lang="zh-CN" altLang="en-US" dirty="0"/>
              <a:t>提供了关于</a:t>
            </a:r>
            <a:r>
              <a:rPr lang="zh-CN" altLang="zh-CN" dirty="0"/>
              <a:t>HDFS</a:t>
            </a:r>
            <a:r>
              <a:rPr lang="zh-CN" altLang="en-US" dirty="0"/>
              <a:t>在</a:t>
            </a:r>
            <a:r>
              <a:rPr lang="zh-CN" altLang="zh-CN" dirty="0"/>
              <a:t>Linux</a:t>
            </a:r>
            <a:r>
              <a:rPr lang="zh-CN" altLang="en-US" dirty="0"/>
              <a:t>操作系统上进行文件操作的常用</a:t>
            </a:r>
            <a:r>
              <a:rPr lang="zh-CN" altLang="zh-CN" dirty="0"/>
              <a:t>Shell</a:t>
            </a:r>
            <a:r>
              <a:rPr lang="zh-CN" altLang="en-US" dirty="0"/>
              <a:t>命令以及</a:t>
            </a:r>
            <a:r>
              <a:rPr lang="zh-CN" altLang="zh-CN" dirty="0"/>
              <a:t>Java API</a:t>
            </a:r>
            <a:endParaRPr lang="en-US" altLang="zh-CN" dirty="0"/>
          </a:p>
          <a:p>
            <a:pPr algn="just">
              <a:lnSpc>
                <a:spcPct val="150000"/>
              </a:lnSpc>
            </a:pPr>
            <a:r>
              <a:rPr lang="zh-CN" altLang="en-US" dirty="0"/>
              <a:t>可以利用</a:t>
            </a:r>
            <a:r>
              <a:rPr lang="zh-CN" altLang="zh-CN" dirty="0"/>
              <a:t>Web</a:t>
            </a:r>
            <a:r>
              <a:rPr lang="zh-CN" altLang="en-US" dirty="0"/>
              <a:t>界面查看和管理</a:t>
            </a:r>
            <a:r>
              <a:rPr lang="zh-CN" altLang="zh-CN" dirty="0"/>
              <a:t>Hadoop</a:t>
            </a:r>
            <a:r>
              <a:rPr lang="zh-CN" altLang="en-US" dirty="0"/>
              <a:t>文件系统</a:t>
            </a:r>
            <a:endParaRPr lang="en-US" altLang="zh-CN" dirty="0"/>
          </a:p>
          <a:p>
            <a:endParaRPr kumimoji="1" lang="zh-CN" altLang="en-US" dirty="0"/>
          </a:p>
        </p:txBody>
      </p:sp>
      <p:sp>
        <p:nvSpPr>
          <p:cNvPr id="36868" name="矩形 3"/>
          <p:cNvSpPr>
            <a:spLocks noChangeArrowheads="1"/>
          </p:cNvSpPr>
          <p:nvPr/>
        </p:nvSpPr>
        <p:spPr bwMode="auto">
          <a:xfrm>
            <a:off x="808938" y="2535238"/>
            <a:ext cx="5257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350" dirty="0"/>
              <a:t>启动</a:t>
            </a:r>
            <a:r>
              <a:rPr lang="en-US" altLang="zh-CN" sz="1350" dirty="0"/>
              <a:t>Hadoop</a:t>
            </a:r>
            <a:r>
              <a:rPr lang="zh-CN" altLang="en-US" sz="1350" dirty="0"/>
              <a:t>。执行如下命令：</a:t>
            </a:r>
            <a:endParaRPr lang="zh-CN" altLang="en-US" sz="1350" dirty="0"/>
          </a:p>
        </p:txBody>
      </p:sp>
      <p:pic>
        <p:nvPicPr>
          <p:cNvPr id="36869" name="Picture 1" descr="C:\Users\lzy\AppData\Roaming\Tencent\Users\70004972\QQ\WinTemp\RichOle\$U826B[LZ~IF8`4LFVUUOA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352" y="3110289"/>
            <a:ext cx="5736431" cy="83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2"/>
          <p:cNvSpPr>
            <a:spLocks noGrp="1"/>
          </p:cNvSpPr>
          <p:nvPr>
            <p:ph type="title"/>
          </p:nvPr>
        </p:nvSpPr>
        <p:spPr/>
        <p:txBody>
          <a:bodyPr>
            <a:normAutofit fontScale="90000"/>
          </a:bodyPr>
          <a:lstStyle/>
          <a:p>
            <a:r>
              <a:rPr lang="en-US" altLang="zh-CN" dirty="0"/>
              <a:t>HDFS</a:t>
            </a:r>
            <a:r>
              <a:rPr lang="zh-CN" altLang="en-US" dirty="0"/>
              <a:t>的</a:t>
            </a:r>
            <a:r>
              <a:rPr lang="en-US" altLang="zh-CN" dirty="0"/>
              <a:t>Web</a:t>
            </a:r>
            <a:r>
              <a:rPr lang="zh-CN" altLang="en-US" dirty="0"/>
              <a:t>界面</a:t>
            </a:r>
            <a:endParaRPr lang="zh-CN" altLang="en-US" dirty="0"/>
          </a:p>
        </p:txBody>
      </p:sp>
      <p:sp>
        <p:nvSpPr>
          <p:cNvPr id="2" name="内容占位符 1"/>
          <p:cNvSpPr>
            <a:spLocks noGrp="1"/>
          </p:cNvSpPr>
          <p:nvPr>
            <p:ph idx="1"/>
          </p:nvPr>
        </p:nvSpPr>
        <p:spPr/>
        <p:txBody>
          <a:bodyPr/>
          <a:lstStyle/>
          <a:p>
            <a:pPr marL="0" indent="0">
              <a:buNone/>
            </a:pPr>
            <a:r>
              <a:rPr lang="zh-CN" altLang="en-US" dirty="0"/>
              <a:t>通过浏览器登录“</a:t>
            </a:r>
            <a:r>
              <a:rPr lang="zh-CN" altLang="zh-CN" dirty="0"/>
              <a:t>http://[NameNodeIP]:50070”</a:t>
            </a:r>
            <a:r>
              <a:rPr lang="zh-CN" altLang="en-US" dirty="0"/>
              <a:t>访问</a:t>
            </a:r>
            <a:r>
              <a:rPr lang="zh-CN" altLang="zh-CN" dirty="0"/>
              <a:t>HDFS</a:t>
            </a:r>
            <a:r>
              <a:rPr lang="zh-CN" altLang="en-US" dirty="0"/>
              <a:t>文件系统</a:t>
            </a:r>
            <a:endParaRPr lang="zh-CN" altLang="en-US" dirty="0"/>
          </a:p>
          <a:p>
            <a:endParaRPr kumimoji="1" lang="zh-CN" altLang="en-US" dirty="0"/>
          </a:p>
        </p:txBody>
      </p:sp>
      <p:pic>
        <p:nvPicPr>
          <p:cNvPr id="3" name="图片 2"/>
          <p:cNvPicPr>
            <a:picLocks noChangeAspect="1"/>
          </p:cNvPicPr>
          <p:nvPr/>
        </p:nvPicPr>
        <p:blipFill>
          <a:blip r:embed="rId1"/>
          <a:stretch>
            <a:fillRect/>
          </a:stretch>
        </p:blipFill>
        <p:spPr>
          <a:xfrm>
            <a:off x="1759445" y="1452022"/>
            <a:ext cx="5625109" cy="36914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p:cNvSpPr>
          <p:nvPr>
            <p:ph type="title"/>
          </p:nvPr>
        </p:nvSpPr>
        <p:spPr/>
        <p:txBody>
          <a:bodyPr/>
          <a:lstStyle/>
          <a:p>
            <a:r>
              <a:rPr lang="en-US" altLang="zh-CN"/>
              <a:t>HDFS</a:t>
            </a:r>
            <a:r>
              <a:rPr lang="zh-CN" altLang="en-US"/>
              <a:t>常用命令</a:t>
            </a:r>
            <a:endParaRPr lang="zh-CN" altLang="en-US" dirty="0"/>
          </a:p>
        </p:txBody>
      </p:sp>
      <p:sp>
        <p:nvSpPr>
          <p:cNvPr id="3" name="内容占位符 2"/>
          <p:cNvSpPr>
            <a:spLocks noGrp="1"/>
          </p:cNvSpPr>
          <p:nvPr>
            <p:ph idx="1"/>
          </p:nvPr>
        </p:nvSpPr>
        <p:spPr/>
        <p:txBody>
          <a:bodyPr/>
          <a:lstStyle/>
          <a:p>
            <a:r>
              <a:rPr lang="zh-CN" altLang="en-US"/>
              <a:t>常用的命令</a:t>
            </a:r>
            <a:endParaRPr lang="zh-CN" altLang="en-US"/>
          </a:p>
          <a:p>
            <a:r>
              <a:rPr lang="zh-CN" altLang="zh-CN"/>
              <a:t>hadoop fs [Options] [commandOptions]</a:t>
            </a:r>
            <a:endParaRPr lang="en-US" altLang="zh-CN"/>
          </a:p>
          <a:p>
            <a:endParaRPr lang="en-US" altLang="zh-CN"/>
          </a:p>
          <a:p>
            <a:r>
              <a:rPr lang="en-US" altLang="zh-CN"/>
              <a:t>hadoop fs -ls &lt;path&gt;:</a:t>
            </a:r>
            <a:r>
              <a:rPr lang="zh-CN" altLang="zh-CN"/>
              <a:t>显示</a:t>
            </a:r>
            <a:r>
              <a:rPr lang="en-US" altLang="zh-CN"/>
              <a:t>&lt;path&gt;</a:t>
            </a:r>
            <a:r>
              <a:rPr lang="zh-CN" altLang="zh-CN"/>
              <a:t>指定的文件的详细信息</a:t>
            </a:r>
            <a:endParaRPr lang="zh-CN" altLang="zh-CN"/>
          </a:p>
          <a:p>
            <a:r>
              <a:rPr lang="en-US" altLang="zh-CN"/>
              <a:t>hadoop fs -mkdir &lt;path&gt;:</a:t>
            </a:r>
            <a:r>
              <a:rPr lang="zh-CN" altLang="zh-CN"/>
              <a:t>创建</a:t>
            </a:r>
            <a:r>
              <a:rPr lang="en-US" altLang="zh-CN"/>
              <a:t>&lt;path&gt;</a:t>
            </a:r>
            <a:r>
              <a:rPr lang="zh-CN" altLang="zh-CN"/>
              <a:t>指定的文件夹</a:t>
            </a:r>
            <a:endParaRPr lang="zh-CN" altLang="zh-CN"/>
          </a:p>
          <a:p>
            <a:endParaRPr lang="zh-CN" altLang="zh-CN"/>
          </a:p>
          <a:p>
            <a:endParaRPr lang="zh-CN" altLang="en-US" dirty="0"/>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0783" y="2992198"/>
            <a:ext cx="7636392" cy="129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数据规模的指数增长</a:t>
            </a:r>
            <a:endParaRPr lang="en-US" dirty="0"/>
          </a:p>
        </p:txBody>
      </p:sp>
      <p:sp>
        <p:nvSpPr>
          <p:cNvPr id="3" name="Content Placeholder 2"/>
          <p:cNvSpPr>
            <a:spLocks noGrp="1"/>
          </p:cNvSpPr>
          <p:nvPr>
            <p:ph idx="1"/>
          </p:nvPr>
        </p:nvSpPr>
        <p:spPr/>
        <p:txBody>
          <a:bodyPr/>
          <a:lstStyle/>
          <a:p>
            <a:r>
              <a:rPr lang="zh-CN" altLang="en-US" dirty="0" smtClean="0"/>
              <a:t>越来越多的决策依赖于非结构化数据</a:t>
            </a:r>
            <a:endParaRPr lang="en-US" dirty="0"/>
          </a:p>
        </p:txBody>
      </p:sp>
      <p:pic>
        <p:nvPicPr>
          <p:cNvPr id="4" name="Picture 2" descr="http://api.ning.com/files/VthhEJwmhScml500Y3oD7QdJs22raL6ZmfO1l9zCcIbx*EtfbWtkHG0f5GliihzSeppFmYtNldCWg*3c1Z0w2TB*08o4VYGN/UnstructuredDataGrowt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5596" y="1275372"/>
            <a:ext cx="5384875" cy="3755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856662" y="704850"/>
            <a:ext cx="7430675" cy="413649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
          <p:cNvSpPr>
            <a:spLocks noGrp="1"/>
          </p:cNvSpPr>
          <p:nvPr>
            <p:ph type="title"/>
          </p:nvPr>
        </p:nvSpPr>
        <p:spPr/>
        <p:txBody>
          <a:bodyPr>
            <a:normAutofit fontScale="90000"/>
          </a:bodyPr>
          <a:lstStyle/>
          <a:p>
            <a:r>
              <a:rPr lang="zh-CN" altLang="en-US" dirty="0"/>
              <a:t>利用</a:t>
            </a:r>
            <a:r>
              <a:rPr lang="zh-CN" altLang="zh-CN" dirty="0"/>
              <a:t>Java API</a:t>
            </a:r>
            <a:r>
              <a:rPr lang="zh-CN" altLang="en-US" dirty="0"/>
              <a:t>访问</a:t>
            </a:r>
            <a:r>
              <a:rPr lang="en-US" altLang="zh-CN" dirty="0"/>
              <a:t>HDFS</a:t>
            </a:r>
            <a:endParaRPr lang="zh-CN" altLang="zh-CN" dirty="0"/>
          </a:p>
        </p:txBody>
      </p:sp>
      <p:sp>
        <p:nvSpPr>
          <p:cNvPr id="3" name="矩形 2"/>
          <p:cNvSpPr/>
          <p:nvPr/>
        </p:nvSpPr>
        <p:spPr>
          <a:xfrm>
            <a:off x="-73800" y="3639576"/>
            <a:ext cx="4439217" cy="646331"/>
          </a:xfrm>
          <a:prstGeom prst="rect">
            <a:avLst/>
          </a:prstGeom>
        </p:spPr>
        <p:txBody>
          <a:bodyPr wrap="square">
            <a:spAutoFit/>
          </a:bodyPr>
          <a:lstStyle/>
          <a:p>
            <a:r>
              <a:rPr lang="zh-CN" altLang="en-US" dirty="0">
                <a:hlinkClick r:id="rId1"/>
              </a:rPr>
              <a:t>https://hadoop.apache.org/docs/current/api/org/apache/hadoop/fs/FileSystem.html</a:t>
            </a:r>
            <a:r>
              <a:rPr lang="zh-CN" altLang="en-US" dirty="0"/>
              <a:t> </a:t>
            </a:r>
            <a:endParaRPr lang="en-US" altLang="zh-CN" dirty="0"/>
          </a:p>
        </p:txBody>
      </p:sp>
      <p:pic>
        <p:nvPicPr>
          <p:cNvPr id="4" name="图片 3"/>
          <p:cNvPicPr>
            <a:picLocks noChangeAspect="1"/>
          </p:cNvPicPr>
          <p:nvPr/>
        </p:nvPicPr>
        <p:blipFill>
          <a:blip r:embed="rId2"/>
          <a:stretch>
            <a:fillRect/>
          </a:stretch>
        </p:blipFill>
        <p:spPr>
          <a:xfrm>
            <a:off x="11044" y="1228431"/>
            <a:ext cx="3981566" cy="2306621"/>
          </a:xfrm>
          <a:prstGeom prst="rect">
            <a:avLst/>
          </a:prstGeom>
        </p:spPr>
      </p:pic>
      <p:pic>
        <p:nvPicPr>
          <p:cNvPr id="2" name="图片 1"/>
          <p:cNvPicPr>
            <a:picLocks noChangeAspect="1"/>
          </p:cNvPicPr>
          <p:nvPr/>
        </p:nvPicPr>
        <p:blipFill>
          <a:blip r:embed="rId3"/>
          <a:stretch>
            <a:fillRect/>
          </a:stretch>
        </p:blipFill>
        <p:spPr>
          <a:xfrm>
            <a:off x="4218290" y="999635"/>
            <a:ext cx="4671187" cy="3630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分布式数据</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平台简介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solidFill>
                <a:latin typeface="Heiti SC Medium" pitchFamily="2" charset="-128"/>
                <a:ea typeface="Heiti SC Medium" pitchFamily="2" charset="-128"/>
                <a:cs typeface="Yuppy SC" panose="020F0603040207020204" pitchFamily="34" charset="-122"/>
              </a:rPr>
              <a:t>Map-Reduce</a:t>
            </a:r>
            <a:r>
              <a:rPr lang="zh-CN" altLang="en-US" sz="1600" b="1" dirty="0">
                <a:solidFill>
                  <a:schemeClr val="tx2"/>
                </a:solidFill>
                <a:latin typeface="Heiti SC Medium" pitchFamily="2" charset="-128"/>
                <a:ea typeface="Heiti SC Medium" pitchFamily="2" charset="-128"/>
                <a:cs typeface="Yuppy SC" panose="020F0603040207020204" pitchFamily="34" charset="-122"/>
              </a:rPr>
              <a:t>原理介绍</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实践</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面向数据密集型的离线</a:t>
            </a:r>
            <a:r>
              <a:rPr lang="zh-CN" altLang="en-US" dirty="0" smtClean="0"/>
              <a:t>计算</a:t>
            </a:r>
            <a:endParaRPr lang="en-US" dirty="0"/>
          </a:p>
        </p:txBody>
      </p:sp>
      <p:sp>
        <p:nvSpPr>
          <p:cNvPr id="3" name="Content Placeholder 2"/>
          <p:cNvSpPr>
            <a:spLocks noGrp="1"/>
          </p:cNvSpPr>
          <p:nvPr>
            <p:ph idx="1"/>
          </p:nvPr>
        </p:nvSpPr>
        <p:spPr/>
        <p:txBody>
          <a:bodyPr/>
          <a:lstStyle/>
          <a:p>
            <a:pPr>
              <a:lnSpc>
                <a:spcPct val="9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应用场景举例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9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场景介绍</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0000"/>
              </a:lnSpc>
            </a:pPr>
            <a:r>
              <a:rPr lang="en-US" altLang="zh-CN" dirty="0">
                <a:ea typeface="宋体" panose="02010600030101010101" pitchFamily="2" charset="-122"/>
              </a:rPr>
              <a:t>4TB of scanned The New York Times needed to </a:t>
            </a:r>
            <a:r>
              <a:rPr lang="en-US" altLang="zh-CN" dirty="0">
                <a:solidFill>
                  <a:srgbClr val="C00000"/>
                </a:solidFill>
                <a:ea typeface="宋体" panose="02010600030101010101" pitchFamily="2" charset="-122"/>
              </a:rPr>
              <a:t>generate PDF files </a:t>
            </a:r>
            <a:r>
              <a:rPr lang="en-US" altLang="zh-CN" dirty="0">
                <a:ea typeface="宋体" panose="02010600030101010101" pitchFamily="2" charset="-122"/>
              </a:rPr>
              <a:t>for 11,000,000 articles (every article from 1851-1980) in the form of images scanned from the original paper</a:t>
            </a:r>
            <a:endParaRPr lang="en-US" altLang="zh-CN" dirty="0">
              <a:ea typeface="宋体" panose="02010600030101010101" pitchFamily="2" charset="-122"/>
            </a:endParaRPr>
          </a:p>
          <a:p>
            <a:pPr lvl="2">
              <a:lnSpc>
                <a:spcPct val="90000"/>
              </a:lnSpc>
            </a:pPr>
            <a:r>
              <a:rPr lang="en-US" altLang="zh-CN" dirty="0">
                <a:ea typeface="宋体" panose="02010600030101010101" pitchFamily="2" charset="-122"/>
              </a:rPr>
              <a:t>Each article is composed of </a:t>
            </a:r>
            <a:r>
              <a:rPr lang="en-US" altLang="zh-CN" dirty="0">
                <a:solidFill>
                  <a:srgbClr val="C00000"/>
                </a:solidFill>
                <a:ea typeface="宋体" panose="02010600030101010101" pitchFamily="2" charset="-122"/>
              </a:rPr>
              <a:t>numerous TIFF images which are scaled and glued together</a:t>
            </a:r>
            <a:endParaRPr lang="en-US" altLang="zh-CN" dirty="0">
              <a:solidFill>
                <a:srgbClr val="C00000"/>
              </a:solidFill>
              <a:ea typeface="宋体" panose="02010600030101010101" pitchFamily="2" charset="-122"/>
            </a:endParaRPr>
          </a:p>
          <a:p>
            <a:pPr lvl="2">
              <a:lnSpc>
                <a:spcPct val="90000"/>
              </a:lnSpc>
            </a:pPr>
            <a:r>
              <a:rPr lang="en-US" altLang="zh-CN" dirty="0">
                <a:ea typeface="宋体" panose="02010600030101010101" pitchFamily="2" charset="-122"/>
              </a:rPr>
              <a:t>Code for </a:t>
            </a:r>
            <a:r>
              <a:rPr lang="en-US" altLang="zh-CN" dirty="0">
                <a:solidFill>
                  <a:srgbClr val="C00000"/>
                </a:solidFill>
                <a:ea typeface="宋体" panose="02010600030101010101" pitchFamily="2" charset="-122"/>
              </a:rPr>
              <a:t>generating a PDF </a:t>
            </a:r>
            <a:r>
              <a:rPr lang="en-US" altLang="zh-CN" dirty="0">
                <a:ea typeface="宋体" panose="02010600030101010101" pitchFamily="2" charset="-122"/>
              </a:rPr>
              <a:t>is relatively straightforward</a:t>
            </a:r>
            <a:endParaRPr lang="en-US" altLang="zh-CN" dirty="0">
              <a:ea typeface="宋体" panose="02010600030101010101" pitchFamily="2" charset="-122"/>
            </a:endParaRPr>
          </a:p>
          <a:p>
            <a:pPr lvl="1">
              <a:lnSpc>
                <a:spcPct val="9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具体实现</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90000"/>
              </a:lnSpc>
            </a:pPr>
            <a:r>
              <a:rPr lang="en-US" altLang="zh-CN" dirty="0">
                <a:ea typeface="宋体" panose="02010600030101010101" pitchFamily="2" charset="-122"/>
              </a:rPr>
              <a:t>Articles were sent to S3</a:t>
            </a:r>
            <a:endParaRPr lang="en-US" altLang="zh-CN" dirty="0">
              <a:ea typeface="宋体" panose="02010600030101010101" pitchFamily="2" charset="-122"/>
            </a:endParaRPr>
          </a:p>
          <a:p>
            <a:pPr lvl="2">
              <a:lnSpc>
                <a:spcPct val="90000"/>
              </a:lnSpc>
            </a:pPr>
            <a:r>
              <a:rPr lang="en-US" altLang="zh-CN" dirty="0">
                <a:ea typeface="宋体" panose="02010600030101010101" pitchFamily="2" charset="-122"/>
              </a:rPr>
              <a:t>A cluster of EC2 machines was configured to distribute the PDF generation via Hadoop</a:t>
            </a:r>
            <a:endParaRPr lang="en-US" altLang="zh-CN" dirty="0">
              <a:ea typeface="宋体" panose="02010600030101010101" pitchFamily="2" charset="-122"/>
            </a:endParaRPr>
          </a:p>
          <a:p>
            <a:pPr lvl="2">
              <a:lnSpc>
                <a:spcPct val="90000"/>
              </a:lnSpc>
            </a:pPr>
            <a:r>
              <a:rPr lang="en-US" altLang="zh-CN" dirty="0">
                <a:solidFill>
                  <a:srgbClr val="C00000"/>
                </a:solidFill>
                <a:ea typeface="宋体" panose="02010600030101010101" pitchFamily="2" charset="-122"/>
              </a:rPr>
              <a:t>Using 100 EC2 instances and 24 hours</a:t>
            </a:r>
            <a:r>
              <a:rPr lang="en-US" altLang="zh-CN" dirty="0">
                <a:ea typeface="宋体" panose="02010600030101010101" pitchFamily="2" charset="-122"/>
              </a:rPr>
              <a:t>, the New York Times was able to convert </a:t>
            </a:r>
            <a:r>
              <a:rPr lang="en-US" altLang="zh-CN" dirty="0">
                <a:solidFill>
                  <a:srgbClr val="C00000"/>
                </a:solidFill>
                <a:ea typeface="宋体" panose="02010600030101010101" pitchFamily="2" charset="-122"/>
              </a:rPr>
              <a:t>4TB of scanned articles to 1.5TB of PDF </a:t>
            </a:r>
            <a:r>
              <a:rPr lang="en-US" altLang="zh-CN" dirty="0" smtClean="0">
                <a:solidFill>
                  <a:srgbClr val="C00000"/>
                </a:solidFill>
                <a:ea typeface="宋体" panose="02010600030101010101" pitchFamily="2" charset="-122"/>
              </a:rPr>
              <a:t>documents</a:t>
            </a:r>
            <a:endParaRPr lang="en-US" altLang="zh-CN"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WordCount</a:t>
            </a:r>
            <a:r>
              <a:rPr lang="zh-CN" altLang="en-US" dirty="0"/>
              <a:t>任务</a:t>
            </a:r>
            <a:endParaRPr lang="zh-CN" altLang="en-US" dirty="0"/>
          </a:p>
        </p:txBody>
      </p:sp>
      <p:sp>
        <p:nvSpPr>
          <p:cNvPr id="17" name="内容占位符 16"/>
          <p:cNvSpPr>
            <a:spLocks noGrp="1"/>
          </p:cNvSpPr>
          <p:nvPr>
            <p:ph idx="1"/>
          </p:nvPr>
        </p:nvSpPr>
        <p:spPr>
          <a:xfrm>
            <a:off x="457200" y="4103528"/>
            <a:ext cx="8229600" cy="939812"/>
          </a:xfrm>
        </p:spPr>
        <p:txBody>
          <a:bodyPr/>
          <a:lstStyle/>
          <a:p>
            <a:r>
              <a:rPr kumimoji="1" lang="zh-CN" altLang="en-US" dirty="0"/>
              <a:t>海量数据时如何保证高效运行？</a:t>
            </a:r>
            <a:endParaRPr kumimoji="1" lang="zh-CN" altLang="en-US" dirty="0"/>
          </a:p>
        </p:txBody>
      </p:sp>
      <p:pic>
        <p:nvPicPr>
          <p:cNvPr id="13" name="内容占位符 5"/>
          <p:cNvPicPr>
            <a:picLocks noChangeAspect="1"/>
          </p:cNvPicPr>
          <p:nvPr/>
        </p:nvPicPr>
        <p:blipFill>
          <a:blip r:embed="rId1"/>
          <a:stretch>
            <a:fillRect/>
          </a:stretch>
        </p:blipFill>
        <p:spPr>
          <a:xfrm>
            <a:off x="0" y="1739115"/>
            <a:ext cx="4535488" cy="1746134"/>
          </a:xfrm>
          <a:prstGeom prst="rect">
            <a:avLst/>
          </a:prstGeom>
        </p:spPr>
      </p:pic>
      <p:pic>
        <p:nvPicPr>
          <p:cNvPr id="14" name="图片 13"/>
          <p:cNvPicPr>
            <a:picLocks noChangeAspect="1"/>
          </p:cNvPicPr>
          <p:nvPr/>
        </p:nvPicPr>
        <p:blipFill>
          <a:blip r:embed="rId2"/>
          <a:stretch>
            <a:fillRect/>
          </a:stretch>
        </p:blipFill>
        <p:spPr>
          <a:xfrm>
            <a:off x="4924982" y="1120835"/>
            <a:ext cx="3898507" cy="2982694"/>
          </a:xfrm>
          <a:prstGeom prst="rect">
            <a:avLst/>
          </a:prstGeom>
        </p:spPr>
      </p:pic>
      <p:sp>
        <p:nvSpPr>
          <p:cNvPr id="15" name="文本框 14"/>
          <p:cNvSpPr txBox="1"/>
          <p:nvPr/>
        </p:nvSpPr>
        <p:spPr>
          <a:xfrm>
            <a:off x="6089405" y="4103529"/>
            <a:ext cx="1569660" cy="369332"/>
          </a:xfrm>
          <a:prstGeom prst="rect">
            <a:avLst/>
          </a:prstGeom>
          <a:noFill/>
        </p:spPr>
        <p:txBody>
          <a:bodyPr wrap="none" rtlCol="0">
            <a:spAutoFit/>
          </a:bodyPr>
          <a:lstStyle/>
          <a:p>
            <a:r>
              <a:rPr kumimoji="1" lang="zh-CN" altLang="en-US" dirty="0"/>
              <a:t>串行代码实现</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并行处理</a:t>
            </a:r>
            <a:r>
              <a:rPr kumimoji="1" lang="en-US" altLang="zh-CN" dirty="0" err="1" smtClean="0"/>
              <a:t>WordCount</a:t>
            </a:r>
            <a:endParaRPr lang="en-US" dirty="0"/>
          </a:p>
        </p:txBody>
      </p:sp>
      <p:sp>
        <p:nvSpPr>
          <p:cNvPr id="3" name="Content Placeholder 2"/>
          <p:cNvSpPr>
            <a:spLocks noGrp="1"/>
          </p:cNvSpPr>
          <p:nvPr>
            <p:ph idx="1"/>
          </p:nvPr>
        </p:nvSpPr>
        <p:spPr/>
        <p:txBody>
          <a:bodyPr/>
          <a:lstStyle/>
          <a:p>
            <a:r>
              <a:rPr lang="zh-CN" altLang="en-US" dirty="0" smtClean="0"/>
              <a:t>问题</a:t>
            </a:r>
            <a:r>
              <a:rPr lang="zh-CN" altLang="en-US" dirty="0" smtClean="0"/>
              <a:t>：如果我有海量的文档，一台机器存不下怎么办？</a:t>
            </a:r>
            <a:endParaRPr lang="en-US" altLang="zh-CN" dirty="0" smtClean="0"/>
          </a:p>
          <a:p>
            <a:r>
              <a:rPr lang="zh-CN" altLang="en-US" dirty="0" smtClean="0"/>
              <a:t>方案</a:t>
            </a:r>
            <a:r>
              <a:rPr lang="zh-CN" altLang="en-US" dirty="0" smtClean="0"/>
              <a:t>：</a:t>
            </a:r>
            <a:r>
              <a:rPr lang="zh-CN" altLang="en-US" dirty="0" smtClean="0"/>
              <a:t>将</a:t>
            </a:r>
            <a:r>
              <a:rPr lang="zh-CN" altLang="en-US" dirty="0" smtClean="0"/>
              <a:t>文档</a:t>
            </a:r>
            <a:r>
              <a:rPr lang="zh-CN" altLang="en-US" dirty="0" smtClean="0"/>
              <a:t>分布式</a:t>
            </a:r>
            <a:r>
              <a:rPr lang="zh-CN" altLang="en-US" dirty="0" smtClean="0"/>
              <a:t>地存在多台机器上</a:t>
            </a:r>
            <a:endParaRPr lang="en-US" altLang="zh-CN" dirty="0" smtClean="0"/>
          </a:p>
          <a:p>
            <a:r>
              <a:rPr lang="zh-CN" altLang="en-US" dirty="0" smtClean="0"/>
              <a:t>问题</a:t>
            </a:r>
            <a:r>
              <a:rPr lang="zh-CN" altLang="en-US" dirty="0" smtClean="0"/>
              <a:t>：针对海量文档，串行</a:t>
            </a:r>
            <a:r>
              <a:rPr lang="en-US" altLang="zh-CN" dirty="0" err="1" smtClean="0"/>
              <a:t>WordCount</a:t>
            </a:r>
            <a:r>
              <a:rPr lang="zh-CN" altLang="en-US" dirty="0" smtClean="0"/>
              <a:t>计算十分耗时</a:t>
            </a:r>
            <a:endParaRPr lang="en-US" altLang="zh-CN" dirty="0" smtClean="0"/>
          </a:p>
          <a:p>
            <a:r>
              <a:rPr lang="zh-CN" altLang="en-US" dirty="0" smtClean="0"/>
              <a:t>方案：将数据处理分散到多台机器上并行处理</a:t>
            </a:r>
            <a:endParaRPr lang="en-US"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6302" y="3937144"/>
            <a:ext cx="654408" cy="933306"/>
          </a:xfrm>
          <a:prstGeom prst="rect">
            <a:avLst/>
          </a:prstGeom>
        </p:spPr>
      </p:pic>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431436" y="3937144"/>
            <a:ext cx="654408" cy="933306"/>
          </a:xfrm>
          <a:prstGeom prst="rect">
            <a:avLst/>
          </a:prstGeom>
        </p:spPr>
      </p:pic>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78588" y="3930933"/>
            <a:ext cx="654408" cy="933306"/>
          </a:xfrm>
          <a:prstGeom prst="rect">
            <a:avLst/>
          </a:prstGeom>
        </p:spPr>
      </p:pic>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25740" y="3930933"/>
            <a:ext cx="654408" cy="933306"/>
          </a:xfrm>
          <a:prstGeom prst="rect">
            <a:avLst/>
          </a:prstGeom>
        </p:spPr>
      </p:pic>
      <p:sp>
        <p:nvSpPr>
          <p:cNvPr id="8" name="Cross 7"/>
          <p:cNvSpPr/>
          <p:nvPr/>
        </p:nvSpPr>
        <p:spPr>
          <a:xfrm>
            <a:off x="1996129" y="4263765"/>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a:off x="3211869" y="4246073"/>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a:off x="4324727" y="4190567"/>
            <a:ext cx="309282" cy="30751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20"/>
          <p:cNvSpPr/>
          <p:nvPr/>
        </p:nvSpPr>
        <p:spPr>
          <a:xfrm>
            <a:off x="1441737" y="2472082"/>
            <a:ext cx="3687096" cy="4621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en-US" dirty="0"/>
          </a:p>
        </p:txBody>
      </p:sp>
      <p:sp>
        <p:nvSpPr>
          <p:cNvPr id="12" name="Flowchart: Process 21"/>
          <p:cNvSpPr/>
          <p:nvPr/>
        </p:nvSpPr>
        <p:spPr>
          <a:xfrm>
            <a:off x="1441737" y="2947834"/>
            <a:ext cx="3687096" cy="4621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Processing</a:t>
            </a:r>
            <a:endParaRPr lang="en-US" dirty="0"/>
          </a:p>
        </p:txBody>
      </p:sp>
      <p:sp>
        <p:nvSpPr>
          <p:cNvPr id="13" name="Down Arrow 12"/>
          <p:cNvSpPr/>
          <p:nvPr/>
        </p:nvSpPr>
        <p:spPr>
          <a:xfrm>
            <a:off x="1518770" y="3503580"/>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87748" y="3503581"/>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824309" y="3503581"/>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4833865" y="3503580"/>
            <a:ext cx="294968" cy="403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1.bp.blogspot.com/-sWtS2-rZqsw/UuXBWKsFP_I/AAAAAAAAPts/w29mOgnLPA4/s1600/hadoop_co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302" y="2809897"/>
            <a:ext cx="2914578" cy="2241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并行</a:t>
            </a:r>
            <a:r>
              <a:rPr kumimoji="1" lang="en-US" altLang="zh-CN" dirty="0" err="1"/>
              <a:t>WordCount</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1" y="1172192"/>
            <a:ext cx="3942113" cy="2560822"/>
          </a:xfrm>
          <a:prstGeom prst="rect">
            <a:avLst/>
          </a:prstGeom>
        </p:spPr>
      </p:pic>
      <p:pic>
        <p:nvPicPr>
          <p:cNvPr id="5" name="图片 4"/>
          <p:cNvPicPr>
            <a:picLocks noChangeAspect="1"/>
          </p:cNvPicPr>
          <p:nvPr/>
        </p:nvPicPr>
        <p:blipFill>
          <a:blip r:embed="rId2"/>
          <a:stretch>
            <a:fillRect/>
          </a:stretch>
        </p:blipFill>
        <p:spPr>
          <a:xfrm>
            <a:off x="3979307" y="1209871"/>
            <a:ext cx="5028972" cy="21932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从</a:t>
            </a:r>
            <a:r>
              <a:rPr kumimoji="1" lang="en-US" altLang="zh-CN" dirty="0" err="1"/>
              <a:t>WordCount</a:t>
            </a:r>
            <a:r>
              <a:rPr kumimoji="1" lang="zh-CN" altLang="en-US" dirty="0"/>
              <a:t>到</a:t>
            </a:r>
            <a:r>
              <a:rPr kumimoji="1" lang="en-US" altLang="zh-CN" dirty="0"/>
              <a:t>MapReduce</a:t>
            </a:r>
            <a:endParaRPr lang="zh-CN" altLang="en-US" dirty="0"/>
          </a:p>
        </p:txBody>
      </p:sp>
      <p:sp>
        <p:nvSpPr>
          <p:cNvPr id="3" name="内容占位符 2"/>
          <p:cNvSpPr>
            <a:spLocks noGrp="1"/>
          </p:cNvSpPr>
          <p:nvPr>
            <p:ph idx="1"/>
          </p:nvPr>
        </p:nvSpPr>
        <p:spPr>
          <a:xfrm>
            <a:off x="1428750" y="1298069"/>
            <a:ext cx="6674726" cy="916728"/>
          </a:xfrm>
        </p:spPr>
        <p:txBody>
          <a:bodyPr>
            <a:normAutofit fontScale="85000" lnSpcReduction="10000"/>
          </a:bodyPr>
          <a:lstStyle/>
          <a:p>
            <a:pPr>
              <a:spcBef>
                <a:spcPts val="0"/>
              </a:spcBef>
            </a:pPr>
            <a:r>
              <a:rPr lang="zh-CN" altLang="en-US" dirty="0"/>
              <a:t>工作模式类似于</a:t>
            </a:r>
            <a:r>
              <a:rPr lang="en-US" altLang="zh-CN" dirty="0"/>
              <a:t>Linux</a:t>
            </a:r>
            <a:r>
              <a:rPr lang="zh-CN" altLang="en-US" dirty="0"/>
              <a:t>的管道</a:t>
            </a:r>
            <a:endParaRPr lang="en-US" altLang="zh-CN" dirty="0"/>
          </a:p>
          <a:p>
            <a:pPr lvl="1">
              <a:lnSpc>
                <a:spcPct val="90000"/>
              </a:lnSpc>
            </a:pPr>
            <a:r>
              <a:rPr lang="en-US" altLang="zh-CN" dirty="0"/>
              <a:t>Load </a:t>
            </a:r>
            <a:r>
              <a:rPr lang="en-US" altLang="zh-CN" dirty="0"/>
              <a:t>Input</a:t>
            </a:r>
            <a:r>
              <a:rPr lang="en-US" altLang="zh-CN" b="1" dirty="0"/>
              <a:t>| </a:t>
            </a:r>
            <a:r>
              <a:rPr lang="en-US" altLang="zh-CN" b="1" dirty="0"/>
              <a:t>Map |</a:t>
            </a:r>
            <a:r>
              <a:rPr lang="en-US" altLang="zh-CN" dirty="0"/>
              <a:t> Shuffle &amp; Sort </a:t>
            </a:r>
            <a:r>
              <a:rPr lang="en-US" altLang="zh-CN" b="1" dirty="0"/>
              <a:t>| Reduce  | </a:t>
            </a:r>
            <a:r>
              <a:rPr lang="en-US" altLang="zh-CN" dirty="0"/>
              <a:t>Output</a:t>
            </a:r>
            <a:endParaRPr lang="en-US" altLang="zh-CN" dirty="0"/>
          </a:p>
          <a:p>
            <a:pPr lvl="1">
              <a:lnSpc>
                <a:spcPct val="90000"/>
              </a:lnSpc>
            </a:pPr>
            <a:r>
              <a:rPr lang="en-US" altLang="zh-CN" dirty="0"/>
              <a:t>cat </a:t>
            </a:r>
            <a:r>
              <a:rPr lang="en-US" altLang="zh-CN" dirty="0"/>
              <a:t>input 	</a:t>
            </a:r>
            <a:r>
              <a:rPr lang="en-US" altLang="zh-CN" dirty="0"/>
              <a:t>| </a:t>
            </a:r>
            <a:r>
              <a:rPr lang="en-US" altLang="zh-CN" dirty="0" err="1"/>
              <a:t>grep</a:t>
            </a:r>
            <a:r>
              <a:rPr lang="en-US" altLang="zh-CN" dirty="0"/>
              <a:t>  |         sort           |   </a:t>
            </a:r>
            <a:r>
              <a:rPr lang="en-US" altLang="zh-CN" dirty="0" err="1"/>
              <a:t>uniq</a:t>
            </a:r>
            <a:r>
              <a:rPr lang="en-US" altLang="zh-CN" dirty="0"/>
              <a:t> -c  |  cat &gt; </a:t>
            </a:r>
            <a:r>
              <a:rPr lang="en-US" altLang="zh-CN" dirty="0"/>
              <a:t>output</a:t>
            </a:r>
            <a:endParaRPr lang="en-US" altLang="zh-CN" dirty="0"/>
          </a:p>
        </p:txBody>
      </p:sp>
      <p:grpSp>
        <p:nvGrpSpPr>
          <p:cNvPr id="18" name="Group 14"/>
          <p:cNvGrpSpPr/>
          <p:nvPr/>
        </p:nvGrpSpPr>
        <p:grpSpPr bwMode="auto">
          <a:xfrm>
            <a:off x="1535321" y="2444298"/>
            <a:ext cx="5858707" cy="1941621"/>
            <a:chOff x="733881" y="2824367"/>
            <a:chExt cx="7811032" cy="2588555"/>
          </a:xfrm>
        </p:grpSpPr>
        <p:sp>
          <p:nvSpPr>
            <p:cNvPr id="19" name="Rectangle 6"/>
            <p:cNvSpPr/>
            <p:nvPr/>
          </p:nvSpPr>
          <p:spPr>
            <a:xfrm>
              <a:off x="1749103" y="2887861"/>
              <a:ext cx="507962" cy="1247644"/>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C</a:t>
              </a:r>
              <a:endParaRPr lang="en-US" sz="1350" dirty="0"/>
            </a:p>
            <a:p>
              <a:pPr algn="ctr">
                <a:defRPr/>
              </a:pPr>
              <a:r>
                <a:rPr lang="en-US" sz="1350" dirty="0"/>
                <a:t>B</a:t>
              </a:r>
              <a:endParaRPr lang="en-US" sz="1350" dirty="0"/>
            </a:p>
            <a:p>
              <a:pPr algn="ctr">
                <a:defRPr/>
              </a:pPr>
              <a:r>
                <a:rPr lang="en-US" sz="1350" dirty="0"/>
                <a:t>B</a:t>
              </a:r>
              <a:endParaRPr lang="en-US" sz="1350" dirty="0"/>
            </a:p>
            <a:p>
              <a:pPr algn="ctr">
                <a:defRPr/>
              </a:pPr>
              <a:r>
                <a:rPr lang="en-US" sz="1350" dirty="0"/>
                <a:t>C</a:t>
              </a:r>
              <a:endParaRPr lang="en-US" sz="1350" dirty="0"/>
            </a:p>
          </p:txBody>
        </p:sp>
        <p:sp>
          <p:nvSpPr>
            <p:cNvPr id="20" name="Rectangle 7"/>
            <p:cNvSpPr/>
            <p:nvPr/>
          </p:nvSpPr>
          <p:spPr>
            <a:xfrm>
              <a:off x="1768853" y="4568461"/>
              <a:ext cx="507962" cy="844461"/>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C</a:t>
              </a:r>
              <a:endParaRPr lang="en-US" sz="1350" dirty="0"/>
            </a:p>
            <a:p>
              <a:pPr algn="ctr">
                <a:defRPr/>
              </a:pPr>
              <a:r>
                <a:rPr lang="en-US" sz="1350" dirty="0"/>
                <a:t>A</a:t>
              </a:r>
              <a:endParaRPr lang="en-US" sz="1350" dirty="0"/>
            </a:p>
          </p:txBody>
        </p:sp>
        <p:sp>
          <p:nvSpPr>
            <p:cNvPr id="21" name="Rectangle 8"/>
            <p:cNvSpPr/>
            <p:nvPr/>
          </p:nvSpPr>
          <p:spPr>
            <a:xfrm>
              <a:off x="7454523" y="3511684"/>
              <a:ext cx="655590" cy="8460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3 </a:t>
              </a:r>
              <a:r>
                <a:rPr lang="en-US" sz="1350" dirty="0"/>
                <a:t>C</a:t>
              </a:r>
              <a:endParaRPr lang="en-US" sz="1350" dirty="0"/>
            </a:p>
            <a:p>
              <a:pPr algn="ctr">
                <a:defRPr/>
              </a:pPr>
              <a:r>
                <a:rPr lang="en-US" sz="1350" dirty="0"/>
                <a:t>2 B</a:t>
              </a:r>
              <a:endParaRPr lang="en-US" sz="1350" dirty="0"/>
            </a:p>
            <a:p>
              <a:pPr algn="ctr">
                <a:defRPr/>
              </a:pPr>
              <a:r>
                <a:rPr lang="en-US" sz="1350" dirty="0"/>
                <a:t>1 A</a:t>
              </a:r>
              <a:endParaRPr lang="en-US" sz="1350" dirty="0"/>
            </a:p>
          </p:txBody>
        </p:sp>
        <p:sp>
          <p:nvSpPr>
            <p:cNvPr id="22" name="Right Arrow 9"/>
            <p:cNvSpPr/>
            <p:nvPr/>
          </p:nvSpPr>
          <p:spPr>
            <a:xfrm>
              <a:off x="2449156" y="3851445"/>
              <a:ext cx="541273" cy="425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zh-CN" altLang="zh-CN" sz="1350">
                <a:solidFill>
                  <a:srgbClr val="CCCCCC"/>
                </a:solidFill>
              </a:endParaRPr>
            </a:p>
          </p:txBody>
        </p:sp>
        <p:sp>
          <p:nvSpPr>
            <p:cNvPr id="23" name="TextBox 11"/>
            <p:cNvSpPr txBox="1"/>
            <p:nvPr/>
          </p:nvSpPr>
          <p:spPr>
            <a:xfrm>
              <a:off x="7223560" y="2838540"/>
              <a:ext cx="1321353" cy="492391"/>
            </a:xfrm>
            <a:prstGeom prst="rect">
              <a:avLst/>
            </a:prstGeom>
            <a:noFill/>
          </p:spPr>
          <p:txBody>
            <a:bodyPr wrap="square">
              <a:spAutoFit/>
            </a:bodyPr>
            <a:lstStyle/>
            <a:p>
              <a:pPr>
                <a:defRPr/>
              </a:pPr>
              <a:r>
                <a:rPr lang="en-US" b="1" dirty="0">
                  <a:solidFill>
                    <a:schemeClr val="accent6"/>
                  </a:solidFill>
                  <a:latin typeface="Arial" panose="020B0604020202020204" pitchFamily="34" charset="0"/>
                </a:rPr>
                <a:t>Result</a:t>
              </a:r>
              <a:endParaRPr lang="en-US" b="1" dirty="0">
                <a:solidFill>
                  <a:schemeClr val="accent6"/>
                </a:solidFill>
                <a:latin typeface="Arial" panose="020B0604020202020204" pitchFamily="34" charset="0"/>
              </a:endParaRPr>
            </a:p>
          </p:txBody>
        </p:sp>
        <p:sp>
          <p:nvSpPr>
            <p:cNvPr id="24" name="TextBox 12"/>
            <p:cNvSpPr txBox="1"/>
            <p:nvPr/>
          </p:nvSpPr>
          <p:spPr>
            <a:xfrm>
              <a:off x="733881" y="4481159"/>
              <a:ext cx="1117517" cy="492391"/>
            </a:xfrm>
            <a:prstGeom prst="rect">
              <a:avLst/>
            </a:prstGeom>
            <a:noFill/>
          </p:spPr>
          <p:txBody>
            <a:bodyPr>
              <a:spAutoFit/>
            </a:bodyPr>
            <a:lstStyle/>
            <a:p>
              <a:pPr>
                <a:defRPr/>
              </a:pPr>
              <a:r>
                <a:rPr lang="en-US" b="1" dirty="0">
                  <a:solidFill>
                    <a:schemeClr val="accent6"/>
                  </a:solidFill>
                  <a:latin typeface="Arial" panose="020B0604020202020204" pitchFamily="34" charset="0"/>
                </a:rPr>
                <a:t>File 2</a:t>
              </a:r>
              <a:endParaRPr lang="en-US" b="1" dirty="0">
                <a:solidFill>
                  <a:schemeClr val="accent6"/>
                </a:solidFill>
                <a:latin typeface="Arial" panose="020B0604020202020204" pitchFamily="34" charset="0"/>
              </a:endParaRPr>
            </a:p>
          </p:txBody>
        </p:sp>
        <p:sp>
          <p:nvSpPr>
            <p:cNvPr id="25" name="TextBox 13"/>
            <p:cNvSpPr txBox="1"/>
            <p:nvPr/>
          </p:nvSpPr>
          <p:spPr>
            <a:xfrm>
              <a:off x="779214" y="2824367"/>
              <a:ext cx="1117517" cy="492391"/>
            </a:xfrm>
            <a:prstGeom prst="rect">
              <a:avLst/>
            </a:prstGeom>
            <a:noFill/>
          </p:spPr>
          <p:txBody>
            <a:bodyPr>
              <a:spAutoFit/>
            </a:bodyPr>
            <a:lstStyle/>
            <a:p>
              <a:pPr>
                <a:defRPr/>
              </a:pPr>
              <a:r>
                <a:rPr lang="en-US" b="1" dirty="0">
                  <a:solidFill>
                    <a:schemeClr val="accent6"/>
                  </a:solidFill>
                  <a:latin typeface="Arial" panose="020B0604020202020204" pitchFamily="34" charset="0"/>
                </a:rPr>
                <a:t>File 1</a:t>
              </a:r>
              <a:endParaRPr lang="en-US" b="1" dirty="0">
                <a:solidFill>
                  <a:schemeClr val="accent6"/>
                </a:solidFill>
                <a:latin typeface="Arial" panose="020B0604020202020204" pitchFamily="34" charset="0"/>
              </a:endParaRPr>
            </a:p>
          </p:txBody>
        </p:sp>
      </p:grpSp>
      <p:sp>
        <p:nvSpPr>
          <p:cNvPr id="26" name="Rectangle 6"/>
          <p:cNvSpPr/>
          <p:nvPr/>
        </p:nvSpPr>
        <p:spPr bwMode="auto">
          <a:xfrm>
            <a:off x="3246494" y="2636266"/>
            <a:ext cx="381000" cy="1392689"/>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C</a:t>
            </a:r>
            <a:endParaRPr lang="en-US" sz="1350" dirty="0"/>
          </a:p>
          <a:p>
            <a:pPr algn="ctr">
              <a:defRPr/>
            </a:pPr>
            <a:r>
              <a:rPr lang="en-US" sz="1350" dirty="0"/>
              <a:t>B</a:t>
            </a:r>
            <a:endParaRPr lang="en-US" sz="1350" dirty="0"/>
          </a:p>
          <a:p>
            <a:pPr algn="ctr">
              <a:defRPr/>
            </a:pPr>
            <a:r>
              <a:rPr lang="en-US" sz="1350" dirty="0"/>
              <a:t>B</a:t>
            </a:r>
            <a:endParaRPr lang="en-US" sz="1350" dirty="0"/>
          </a:p>
          <a:p>
            <a:pPr algn="ctr">
              <a:defRPr/>
            </a:pPr>
            <a:r>
              <a:rPr lang="en-US" sz="1350" dirty="0"/>
              <a:t>C</a:t>
            </a:r>
            <a:endParaRPr lang="en-US" sz="1350" dirty="0"/>
          </a:p>
          <a:p>
            <a:pPr algn="ctr">
              <a:defRPr/>
            </a:pPr>
            <a:r>
              <a:rPr lang="en-US" altLang="zh-CN" sz="1350" dirty="0"/>
              <a:t>C</a:t>
            </a:r>
            <a:endParaRPr lang="en-US" altLang="zh-CN" sz="1350" dirty="0"/>
          </a:p>
          <a:p>
            <a:pPr algn="ctr">
              <a:defRPr/>
            </a:pPr>
            <a:r>
              <a:rPr lang="en-US" altLang="zh-CN" sz="1350" dirty="0"/>
              <a:t>A</a:t>
            </a:r>
            <a:endParaRPr lang="en-US" sz="1350" dirty="0"/>
          </a:p>
        </p:txBody>
      </p:sp>
      <p:sp>
        <p:nvSpPr>
          <p:cNvPr id="27" name="Right Arrow 9"/>
          <p:cNvSpPr/>
          <p:nvPr/>
        </p:nvSpPr>
        <p:spPr bwMode="auto">
          <a:xfrm>
            <a:off x="3901565" y="3184552"/>
            <a:ext cx="405985" cy="319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zh-CN" altLang="zh-CN" sz="1350">
              <a:solidFill>
                <a:srgbClr val="CCCCCC"/>
              </a:solidFill>
            </a:endParaRPr>
          </a:p>
        </p:txBody>
      </p:sp>
      <p:sp>
        <p:nvSpPr>
          <p:cNvPr id="28" name="Right Arrow 9"/>
          <p:cNvSpPr/>
          <p:nvPr/>
        </p:nvSpPr>
        <p:spPr bwMode="auto">
          <a:xfrm>
            <a:off x="5993583" y="3218279"/>
            <a:ext cx="405985" cy="319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zh-CN" altLang="zh-CN" sz="1350">
              <a:solidFill>
                <a:srgbClr val="CCCCCC"/>
              </a:solidFill>
            </a:endParaRPr>
          </a:p>
        </p:txBody>
      </p:sp>
      <p:sp>
        <p:nvSpPr>
          <p:cNvPr id="29" name="Rectangle 6"/>
          <p:cNvSpPr/>
          <p:nvPr/>
        </p:nvSpPr>
        <p:spPr bwMode="auto">
          <a:xfrm>
            <a:off x="4362359" y="2628220"/>
            <a:ext cx="381000" cy="1392689"/>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a:t>
            </a:r>
            <a:endParaRPr lang="en-US" sz="1350" dirty="0"/>
          </a:p>
          <a:p>
            <a:pPr algn="ctr">
              <a:defRPr/>
            </a:pPr>
            <a:r>
              <a:rPr lang="en-US" sz="1350" dirty="0"/>
              <a:t>B</a:t>
            </a:r>
            <a:endParaRPr lang="en-US" sz="1350" dirty="0"/>
          </a:p>
          <a:p>
            <a:pPr algn="ctr">
              <a:defRPr/>
            </a:pPr>
            <a:r>
              <a:rPr lang="en-US" sz="1350" dirty="0"/>
              <a:t>B</a:t>
            </a:r>
            <a:endParaRPr lang="en-US" sz="1350" dirty="0"/>
          </a:p>
          <a:p>
            <a:pPr algn="ctr">
              <a:defRPr/>
            </a:pPr>
            <a:r>
              <a:rPr lang="en-US" sz="1350" dirty="0"/>
              <a:t>C</a:t>
            </a:r>
            <a:endParaRPr lang="en-US" sz="1350" dirty="0"/>
          </a:p>
          <a:p>
            <a:pPr algn="ctr">
              <a:defRPr/>
            </a:pPr>
            <a:r>
              <a:rPr lang="en-US" altLang="zh-CN" sz="1350" dirty="0"/>
              <a:t>C</a:t>
            </a:r>
            <a:endParaRPr lang="en-US" altLang="zh-CN" sz="1350" dirty="0"/>
          </a:p>
          <a:p>
            <a:pPr algn="ctr">
              <a:defRPr/>
            </a:pPr>
            <a:r>
              <a:rPr lang="en-US" altLang="zh-CN" sz="1350" dirty="0"/>
              <a:t>C</a:t>
            </a:r>
            <a:endParaRPr lang="en-US" sz="1350" dirty="0"/>
          </a:p>
        </p:txBody>
      </p:sp>
      <p:sp>
        <p:nvSpPr>
          <p:cNvPr id="30" name="Rectangle 6"/>
          <p:cNvSpPr/>
          <p:nvPr/>
        </p:nvSpPr>
        <p:spPr bwMode="auto">
          <a:xfrm>
            <a:off x="5365116" y="3027761"/>
            <a:ext cx="451859" cy="799989"/>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1 A</a:t>
            </a:r>
            <a:endParaRPr lang="en-US" sz="1350" dirty="0"/>
          </a:p>
          <a:p>
            <a:pPr algn="ctr">
              <a:defRPr/>
            </a:pPr>
            <a:r>
              <a:rPr lang="en-US" sz="1350" dirty="0"/>
              <a:t>2 B</a:t>
            </a:r>
            <a:endParaRPr lang="en-US" sz="1350" dirty="0"/>
          </a:p>
          <a:p>
            <a:pPr algn="ctr">
              <a:defRPr/>
            </a:pPr>
            <a:r>
              <a:rPr lang="en-US" sz="1350" dirty="0"/>
              <a:t>3 B</a:t>
            </a:r>
            <a:endParaRPr lang="en-US" sz="1350" dirty="0"/>
          </a:p>
        </p:txBody>
      </p:sp>
      <p:sp>
        <p:nvSpPr>
          <p:cNvPr id="31" name="Right Arrow 9"/>
          <p:cNvSpPr/>
          <p:nvPr/>
        </p:nvSpPr>
        <p:spPr bwMode="auto">
          <a:xfrm>
            <a:off x="4871451" y="3184552"/>
            <a:ext cx="405985" cy="319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zh-CN" altLang="zh-CN" sz="1350">
              <a:solidFill>
                <a:srgbClr val="CCCCCC"/>
              </a:solidFill>
            </a:endParaRPr>
          </a:p>
        </p:txBody>
      </p:sp>
      <p:cxnSp>
        <p:nvCxnSpPr>
          <p:cNvPr id="33" name="直接连接符 32"/>
          <p:cNvCxnSpPr/>
          <p:nvPr/>
        </p:nvCxnSpPr>
        <p:spPr>
          <a:xfrm>
            <a:off x="2934299" y="2417863"/>
            <a:ext cx="0" cy="216517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4" name="直接连接符 33"/>
          <p:cNvCxnSpPr/>
          <p:nvPr/>
        </p:nvCxnSpPr>
        <p:spPr>
          <a:xfrm>
            <a:off x="3855069" y="2353214"/>
            <a:ext cx="0" cy="216517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a:xfrm>
            <a:off x="5090156" y="2345167"/>
            <a:ext cx="0" cy="216517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p:cNvCxnSpPr/>
          <p:nvPr/>
        </p:nvCxnSpPr>
        <p:spPr>
          <a:xfrm>
            <a:off x="6167317" y="2345167"/>
            <a:ext cx="0" cy="216517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从系统的角度看</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1"/>
          <a:stretch>
            <a:fillRect/>
          </a:stretch>
        </p:blipFill>
        <p:spPr>
          <a:xfrm>
            <a:off x="569054" y="2295205"/>
            <a:ext cx="7863018" cy="2460945"/>
          </a:xfrm>
          <a:prstGeom prst="rect">
            <a:avLst/>
          </a:prstGeom>
        </p:spPr>
      </p:pic>
      <p:pic>
        <p:nvPicPr>
          <p:cNvPr id="5" name="内容占位符 3"/>
          <p:cNvPicPr>
            <a:picLocks noChangeAspect="1"/>
          </p:cNvPicPr>
          <p:nvPr/>
        </p:nvPicPr>
        <p:blipFill>
          <a:blip r:embed="rId2"/>
          <a:stretch>
            <a:fillRect/>
          </a:stretch>
        </p:blipFill>
        <p:spPr>
          <a:xfrm>
            <a:off x="0" y="-1"/>
            <a:ext cx="3044858" cy="197795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从</a:t>
            </a:r>
            <a:r>
              <a:rPr kumimoji="1" lang="en-US" altLang="zh-CN" dirty="0" err="1"/>
              <a:t>WordCount</a:t>
            </a:r>
            <a:r>
              <a:rPr kumimoji="1" lang="zh-CN" altLang="en-US" dirty="0"/>
              <a:t>到</a:t>
            </a:r>
            <a:r>
              <a:rPr kumimoji="1" lang="en-US" altLang="zh-CN" dirty="0"/>
              <a:t>MapReduce</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1664732" y="819150"/>
            <a:ext cx="5814536" cy="41765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商业数据规模增长</a:t>
            </a:r>
            <a:endParaRPr lang="en-US" dirty="0"/>
          </a:p>
        </p:txBody>
      </p:sp>
      <p:sp>
        <p:nvSpPr>
          <p:cNvPr id="4" name="内容占位符 3"/>
          <p:cNvSpPr>
            <a:spLocks noGrp="1"/>
          </p:cNvSpPr>
          <p:nvPr>
            <p:ph idx="1"/>
          </p:nvPr>
        </p:nvSpPr>
        <p:spPr/>
        <p:txBody>
          <a:bodyPr/>
          <a:lstStyle/>
          <a:p>
            <a:endParaRPr kumimoji="1" lang="zh-CN" altLang="en-US"/>
          </a:p>
        </p:txBody>
      </p:sp>
      <p:pic>
        <p:nvPicPr>
          <p:cNvPr id="5" name="Picture 4"/>
          <p:cNvPicPr>
            <a:picLocks noChangeAspect="1"/>
          </p:cNvPicPr>
          <p:nvPr/>
        </p:nvPicPr>
        <p:blipFill>
          <a:blip r:embed="rId1"/>
          <a:stretch>
            <a:fillRect/>
          </a:stretch>
        </p:blipFill>
        <p:spPr>
          <a:xfrm>
            <a:off x="1138214" y="883285"/>
            <a:ext cx="6867572" cy="40269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endParaRPr lang="zh-CN" altLang="en-US" dirty="0"/>
          </a:p>
        </p:txBody>
      </p:sp>
      <p:sp>
        <p:nvSpPr>
          <p:cNvPr id="3" name="内容占位符 2"/>
          <p:cNvSpPr>
            <a:spLocks noGrp="1"/>
          </p:cNvSpPr>
          <p:nvPr>
            <p:ph idx="1"/>
          </p:nvPr>
        </p:nvSpPr>
        <p:spPr/>
        <p:txBody>
          <a:bodyPr/>
          <a:lstStyle/>
          <a:p>
            <a:r>
              <a:rPr lang="zh-CN" altLang="en-US" dirty="0"/>
              <a:t>大规模数据处理的平台、框架和编程模型，将容灾当作重要问题</a:t>
            </a:r>
            <a:endParaRPr lang="en-US" altLang="zh-CN" dirty="0"/>
          </a:p>
          <a:p>
            <a:pPr lvl="1"/>
            <a:r>
              <a:rPr lang="zh-CN" altLang="en-US" b="1" dirty="0"/>
              <a:t>编程模型</a:t>
            </a:r>
            <a:r>
              <a:rPr lang="zh-CN" altLang="en-US" dirty="0"/>
              <a:t>：用</a:t>
            </a:r>
            <a:r>
              <a:rPr lang="en-US" altLang="zh-CN" dirty="0"/>
              <a:t>Map</a:t>
            </a:r>
            <a:r>
              <a:rPr lang="zh-CN" altLang="en-US" dirty="0"/>
              <a:t>和</a:t>
            </a:r>
            <a:r>
              <a:rPr lang="en-US" altLang="zh-CN" dirty="0"/>
              <a:t>Reduce</a:t>
            </a:r>
            <a:r>
              <a:rPr lang="zh-CN" altLang="en-US" dirty="0"/>
              <a:t>两个函数编程实现基本的并行计算任务，提供了抽象的操作和并行编程接口</a:t>
            </a:r>
            <a:endParaRPr lang="en-US" altLang="zh-CN" dirty="0"/>
          </a:p>
          <a:p>
            <a:pPr lvl="2"/>
            <a:r>
              <a:rPr lang="en-US" altLang="zh-CN" dirty="0"/>
              <a:t>Map(key, value), </a:t>
            </a:r>
            <a:r>
              <a:rPr lang="zh-CN" altLang="en-US" dirty="0"/>
              <a:t>输出一个或多个</a:t>
            </a:r>
            <a:r>
              <a:rPr lang="en-US" altLang="zh-CN" dirty="0"/>
              <a:t>(key, value)</a:t>
            </a:r>
            <a:endParaRPr lang="en-US" altLang="zh-CN" dirty="0"/>
          </a:p>
          <a:p>
            <a:pPr lvl="2"/>
            <a:r>
              <a:rPr lang="en-US" altLang="zh-CN" dirty="0"/>
              <a:t>Reduce(key value), </a:t>
            </a:r>
            <a:r>
              <a:rPr lang="zh-CN" altLang="en-US" dirty="0"/>
              <a:t>将所有</a:t>
            </a:r>
            <a:r>
              <a:rPr lang="en-US" altLang="zh-CN" dirty="0"/>
              <a:t>key</a:t>
            </a:r>
            <a:r>
              <a:rPr lang="zh-CN" altLang="en-US" dirty="0"/>
              <a:t>值相等的</a:t>
            </a:r>
            <a:r>
              <a:rPr lang="en-US" altLang="zh-CN" dirty="0"/>
              <a:t>(key, value)</a:t>
            </a:r>
            <a:r>
              <a:rPr lang="zh-CN" altLang="en-US" dirty="0"/>
              <a:t>集合到一起</a:t>
            </a:r>
            <a:endParaRPr lang="en-US" altLang="zh-CN" dirty="0"/>
          </a:p>
          <a:p>
            <a:pPr lvl="1"/>
            <a:r>
              <a:rPr lang="zh-CN" altLang="en-US" b="1" dirty="0"/>
              <a:t>框架</a:t>
            </a:r>
            <a:r>
              <a:rPr lang="zh-CN" altLang="en-US" dirty="0"/>
              <a:t>：一个并行计算框架，自动完成计算任务的并行化处理、划分计算数据和计算任务，将底层复杂细节交由系统负责处理，减少了软件开发人员的负担</a:t>
            </a:r>
            <a:endParaRPr lang="en-US" altLang="zh-CN" dirty="0"/>
          </a:p>
          <a:p>
            <a:pPr lvl="1"/>
            <a:r>
              <a:rPr lang="zh-CN" altLang="en-US" b="1" dirty="0"/>
              <a:t>平台</a:t>
            </a:r>
            <a:r>
              <a:rPr lang="zh-CN" altLang="en-US" dirty="0"/>
              <a:t>：允许用普通的商用服务器构成大规模分布式计算</a:t>
            </a:r>
            <a:r>
              <a:rPr lang="zh-CN" altLang="en-US" dirty="0" smtClean="0"/>
              <a:t>集群</a:t>
            </a:r>
            <a:endParaRPr lang="en-US" altLang="zh-CN" dirty="0" smtClean="0"/>
          </a:p>
          <a:p>
            <a:pPr lvl="1"/>
            <a:endParaRPr lang="en-US" altLang="zh-CN" dirty="0"/>
          </a:p>
          <a:p>
            <a:r>
              <a:rPr lang="zh-CN" altLang="en-US" dirty="0" smtClean="0">
                <a:solidFill>
                  <a:srgbClr val="C00000"/>
                </a:solidFill>
              </a:rPr>
              <a:t>学习重点：如何将一个任务“拆成”</a:t>
            </a:r>
            <a:r>
              <a:rPr lang="en-US" altLang="zh-CN" dirty="0" smtClean="0">
                <a:solidFill>
                  <a:srgbClr val="C00000"/>
                </a:solidFill>
              </a:rPr>
              <a:t>MR</a:t>
            </a:r>
            <a:r>
              <a:rPr lang="zh-CN" altLang="en-US" dirty="0" smtClean="0">
                <a:solidFill>
                  <a:srgbClr val="C00000"/>
                </a:solidFill>
              </a:rPr>
              <a:t>计算</a:t>
            </a:r>
            <a:endParaRPr lang="en-US" altLang="zh-CN" dirty="0">
              <a:solidFill>
                <a:srgbClr val="C00000"/>
              </a:solidFill>
            </a:endParaRPr>
          </a:p>
          <a:p>
            <a:endParaRPr lang="zh-CN" altLang="en-US" dirty="0"/>
          </a:p>
        </p:txBody>
      </p:sp>
      <p:sp>
        <p:nvSpPr>
          <p:cNvPr id="4" name="灯片编号占位符 3"/>
          <p:cNvSpPr>
            <a:spLocks noGrp="1"/>
          </p:cNvSpPr>
          <p:nvPr>
            <p:ph type="sldNum" sz="quarter" idx="12"/>
          </p:nvPr>
        </p:nvSpPr>
        <p:spPr/>
        <p:txBody>
          <a:bodyPr/>
          <a:lstStyle/>
          <a:p>
            <a:fld id="{2F264DDB-364C-410E-A66B-B19CEFA5EF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2"/>
          <p:cNvSpPr>
            <a:spLocks noGrp="1"/>
          </p:cNvSpPr>
          <p:nvPr>
            <p:ph type="title"/>
          </p:nvPr>
        </p:nvSpPr>
        <p:spPr/>
        <p:txBody>
          <a:bodyPr>
            <a:normAutofit fontScale="90000"/>
          </a:bodyPr>
          <a:lstStyle/>
          <a:p>
            <a:r>
              <a:rPr lang="en-US" altLang="zh-CN" dirty="0"/>
              <a:t>MapReduce</a:t>
            </a:r>
            <a:r>
              <a:rPr lang="zh-CN" altLang="en-US" dirty="0"/>
              <a:t>的优势</a:t>
            </a:r>
            <a:endParaRPr lang="zh-CN" altLang="en-US" dirty="0"/>
          </a:p>
        </p:txBody>
      </p:sp>
      <p:sp>
        <p:nvSpPr>
          <p:cNvPr id="2" name="内容占位符 1"/>
          <p:cNvSpPr>
            <a:spLocks noGrp="1"/>
          </p:cNvSpPr>
          <p:nvPr>
            <p:ph idx="1"/>
          </p:nvPr>
        </p:nvSpPr>
        <p:spPr/>
        <p:txBody>
          <a:bodyPr/>
          <a:lstStyle/>
          <a:p>
            <a:r>
              <a:rPr lang="zh-CN" altLang="en-US" dirty="0"/>
              <a:t>在</a:t>
            </a:r>
            <a:r>
              <a:rPr lang="en-US" altLang="zh-CN" dirty="0"/>
              <a:t>MapReduce</a:t>
            </a:r>
            <a:r>
              <a:rPr lang="zh-CN" altLang="en-US" dirty="0"/>
              <a:t>出现之前，已经有像</a:t>
            </a:r>
            <a:r>
              <a:rPr lang="en-US" altLang="zh-CN" dirty="0"/>
              <a:t>MPI</a:t>
            </a:r>
            <a:r>
              <a:rPr lang="zh-CN" altLang="en-US" dirty="0"/>
              <a:t>这样非常成熟的并行计算框架了，那么为什么</a:t>
            </a:r>
            <a:r>
              <a:rPr lang="en-US" altLang="zh-CN" dirty="0"/>
              <a:t>Google</a:t>
            </a:r>
            <a:r>
              <a:rPr lang="zh-CN" altLang="en-US" dirty="0"/>
              <a:t>还需要</a:t>
            </a:r>
            <a:r>
              <a:rPr lang="en-US" altLang="zh-CN" dirty="0"/>
              <a:t>MapReduce</a:t>
            </a:r>
            <a:r>
              <a:rPr lang="zh-CN" altLang="en-US" dirty="0"/>
              <a:t>？</a:t>
            </a:r>
            <a:endParaRPr lang="zh-CN" altLang="en-US" dirty="0"/>
          </a:p>
          <a:p>
            <a:endParaRPr kumimoji="1" lang="zh-CN" altLang="en-US" dirty="0"/>
          </a:p>
        </p:txBody>
      </p:sp>
      <p:graphicFrame>
        <p:nvGraphicFramePr>
          <p:cNvPr id="5" name="表格 4"/>
          <p:cNvGraphicFramePr>
            <a:graphicFrameLocks noGrp="1"/>
          </p:cNvGraphicFramePr>
          <p:nvPr/>
        </p:nvGraphicFramePr>
        <p:xfrm>
          <a:off x="1514475" y="2214412"/>
          <a:ext cx="6172200" cy="2049780"/>
        </p:xfrm>
        <a:graphic>
          <a:graphicData uri="http://schemas.openxmlformats.org/drawingml/2006/table">
            <a:tbl>
              <a:tblPr/>
              <a:tblGrid>
                <a:gridCol w="1572816"/>
                <a:gridCol w="2541984"/>
                <a:gridCol w="2057400"/>
              </a:tblGrid>
              <a:tr h="278606">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400" b="1" i="0" u="none" strike="noStrike" cap="none" normalizeH="0" baseline="0">
                        <a:ln>
                          <a:noFill/>
                        </a:ln>
                        <a:solidFill>
                          <a:srgbClr val="FFFFFF"/>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传统并行计算框架</a:t>
                      </a:r>
                      <a:endParaRPr kumimoji="0" lang="zh-CN" altLang="en-US" sz="1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1" i="0" u="none" strike="noStrike" cap="none" normalizeH="0" baseline="0">
                          <a:ln>
                            <a:noFill/>
                          </a:ln>
                          <a:solidFill>
                            <a:schemeClr val="tx1"/>
                          </a:solidFill>
                          <a:effectLst/>
                          <a:latin typeface="Arial" panose="020B0604020202020204" pitchFamily="34" charset="0"/>
                          <a:ea typeface="宋体" panose="02010600030101010101" pitchFamily="2" charset="-122"/>
                        </a:rPr>
                        <a:t>MapReduce</a:t>
                      </a:r>
                      <a:endParaRPr kumimoji="0" lang="zh-CN" altLang="en-US" sz="1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8006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集群架构</a:t>
                      </a: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容错性</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共享式</a:t>
                      </a: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共享内存</a:t>
                      </a: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共享存储</a:t>
                      </a: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，容错性差</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非共享式，容错性好</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006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硬件</a:t>
                      </a:r>
                      <a:r>
                        <a:rPr kumimoji="0" lang="en-US" altLang="zh-CN"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价格</a:t>
                      </a:r>
                      <a:r>
                        <a:rPr kumimoji="0" lang="en-US" altLang="zh-CN"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扩展性</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刀片服务器、高速网、</a:t>
                      </a:r>
                      <a:r>
                        <a:rPr kumimoji="0" lang="en-US" altLang="zh-CN"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SAN</a:t>
                      </a: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，价格贵，扩展性差</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普通</a:t>
                      </a:r>
                      <a:r>
                        <a:rPr kumimoji="0" lang="en-US" altLang="zh-CN"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PC</a:t>
                      </a: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机，便宜，扩展性好</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278606">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编程</a:t>
                      </a: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学习难度</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what-how</a:t>
                      </a: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，难</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what</a:t>
                      </a: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，简单</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48006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适用场景</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rPr>
                        <a:t>实时、细粒度计算、计算密集型</a:t>
                      </a:r>
                      <a:endParaRPr kumimoji="0" lang="zh-CN" altLang="en-US" sz="1400" b="0" i="0" u="none" strike="noStrike" cap="none" normalizeH="0" baseline="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rPr>
                        <a:t>批处理、非实时、数据密集型</a:t>
                      </a:r>
                      <a:endParaRPr kumimoji="0" lang="zh-CN" altLang="en-US" sz="1400" b="0" i="0" u="none" strike="noStrike" cap="none" normalizeH="0" baseline="0" dirty="0">
                        <a:ln>
                          <a:noFill/>
                        </a:ln>
                        <a:solidFill>
                          <a:srgbClr val="000000"/>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2"/>
          <p:cNvSpPr>
            <a:spLocks noGrp="1"/>
          </p:cNvSpPr>
          <p:nvPr>
            <p:ph type="title"/>
          </p:nvPr>
        </p:nvSpPr>
        <p:spPr/>
        <p:txBody>
          <a:bodyPr/>
          <a:lstStyle/>
          <a:p>
            <a:r>
              <a:rPr lang="en-US" altLang="en-US" dirty="0"/>
              <a:t>MapReduce</a:t>
            </a:r>
            <a:r>
              <a:rPr lang="zh-CN" altLang="en-US" dirty="0"/>
              <a:t>作为编程</a:t>
            </a:r>
            <a:r>
              <a:rPr lang="en-US" altLang="en-US" dirty="0" err="1"/>
              <a:t>模型</a:t>
            </a:r>
            <a:endParaRPr lang="zh-CN" altLang="en-US" dirty="0"/>
          </a:p>
        </p:txBody>
      </p:sp>
      <p:sp>
        <p:nvSpPr>
          <p:cNvPr id="4" name="内容占位符 3"/>
          <p:cNvSpPr>
            <a:spLocks noGrp="1"/>
          </p:cNvSpPr>
          <p:nvPr>
            <p:ph idx="1"/>
          </p:nvPr>
        </p:nvSpPr>
        <p:spPr>
          <a:xfrm>
            <a:off x="457200" y="819150"/>
            <a:ext cx="8545398" cy="4324350"/>
          </a:xfrm>
        </p:spPr>
        <p:txBody>
          <a:bodyPr>
            <a:normAutofit fontScale="77500" lnSpcReduction="20000"/>
          </a:bodyPr>
          <a:lstStyle/>
          <a:p>
            <a:pPr>
              <a:lnSpc>
                <a:spcPct val="120000"/>
              </a:lnSpc>
            </a:pPr>
            <a:endParaRPr lang="en-US" altLang="zh-CN" dirty="0"/>
          </a:p>
          <a:p>
            <a:pPr>
              <a:lnSpc>
                <a:spcPct val="120000"/>
              </a:lnSpc>
            </a:pPr>
            <a:r>
              <a:rPr lang="zh-CN" altLang="en-US" dirty="0"/>
              <a:t>将复杂的、运行于大规模集群上的并行计算过程高度地抽象到了两个函数：</a:t>
            </a:r>
            <a:r>
              <a:rPr lang="en-US" altLang="zh-CN" b="1" dirty="0"/>
              <a:t>Map</a:t>
            </a:r>
            <a:r>
              <a:rPr lang="zh-CN" altLang="en-US" b="1" dirty="0"/>
              <a:t>和</a:t>
            </a:r>
            <a:r>
              <a:rPr lang="en-US" altLang="zh-CN" b="1" dirty="0"/>
              <a:t>Reduce</a:t>
            </a:r>
            <a:endParaRPr lang="en-US" altLang="zh-CN" b="1" dirty="0"/>
          </a:p>
          <a:p>
            <a:pPr lvl="1">
              <a:lnSpc>
                <a:spcPct val="120000"/>
              </a:lnSpc>
            </a:pPr>
            <a:r>
              <a:rPr lang="zh-CN" altLang="en-US" dirty="0"/>
              <a:t>编程容易，不需要掌握分布式并行编程细节</a:t>
            </a:r>
            <a:endParaRPr lang="en-US" altLang="zh-CN" dirty="0"/>
          </a:p>
          <a:p>
            <a:pPr lvl="1">
              <a:lnSpc>
                <a:spcPct val="120000"/>
              </a:lnSpc>
            </a:pPr>
            <a:r>
              <a:rPr lang="zh-CN" altLang="en-US" dirty="0"/>
              <a:t>容易把程序运行在分布式系统上，完成海量数据的计算</a:t>
            </a:r>
            <a:endParaRPr lang="en-US" altLang="zh-CN" dirty="0"/>
          </a:p>
          <a:p>
            <a:pPr>
              <a:lnSpc>
                <a:spcPct val="120000"/>
              </a:lnSpc>
            </a:pPr>
            <a:endParaRPr lang="en-US" altLang="zh-CN" dirty="0"/>
          </a:p>
          <a:p>
            <a:pPr>
              <a:lnSpc>
                <a:spcPct val="120000"/>
              </a:lnSpc>
            </a:pPr>
            <a:r>
              <a:rPr lang="zh-CN" altLang="en-US" dirty="0"/>
              <a:t>采用“分而治之”策略，一个存储在分布式文件系统中的大规模数据集，会被切分成许多独立的分片（</a:t>
            </a:r>
            <a:r>
              <a:rPr lang="en-US" altLang="zh-CN" dirty="0"/>
              <a:t>split</a:t>
            </a:r>
            <a:r>
              <a:rPr lang="zh-CN" altLang="en-US" dirty="0"/>
              <a:t>），这些分片可以被多个</a:t>
            </a:r>
            <a:r>
              <a:rPr lang="en-US" altLang="zh-CN" dirty="0"/>
              <a:t>Map</a:t>
            </a:r>
            <a:r>
              <a:rPr lang="zh-CN" altLang="en-US" dirty="0"/>
              <a:t>任务并行处理</a:t>
            </a:r>
            <a:endParaRPr lang="zh-CN" altLang="en-US" dirty="0"/>
          </a:p>
          <a:p>
            <a:pPr>
              <a:lnSpc>
                <a:spcPct val="120000"/>
              </a:lnSpc>
            </a:pPr>
            <a:endParaRPr lang="en-US" altLang="zh-CN" dirty="0"/>
          </a:p>
          <a:p>
            <a:pPr>
              <a:lnSpc>
                <a:spcPct val="120000"/>
              </a:lnSpc>
            </a:pPr>
            <a:r>
              <a:rPr lang="zh-CN" altLang="en-US" dirty="0"/>
              <a:t>“计算向数据靠拢” </a:t>
            </a:r>
            <a:endParaRPr lang="en-US" altLang="zh-CN" dirty="0"/>
          </a:p>
          <a:p>
            <a:pPr lvl="1">
              <a:lnSpc>
                <a:spcPct val="120000"/>
              </a:lnSpc>
            </a:pPr>
            <a:r>
              <a:rPr lang="zh-CN" altLang="en-US" dirty="0"/>
              <a:t>移动数据需要大量的网络传输开销</a:t>
            </a:r>
            <a:endParaRPr lang="zh-CN" altLang="en-US" dirty="0"/>
          </a:p>
          <a:p>
            <a:pPr>
              <a:lnSpc>
                <a:spcPct val="120000"/>
              </a:lnSpc>
            </a:pPr>
            <a:endParaRPr lang="en-US" altLang="zh-CN" dirty="0"/>
          </a:p>
          <a:p>
            <a:pPr>
              <a:lnSpc>
                <a:spcPct val="120000"/>
              </a:lnSpc>
            </a:pPr>
            <a:r>
              <a:rPr lang="en-US" altLang="zh-CN" dirty="0"/>
              <a:t>Hadoop</a:t>
            </a:r>
            <a:r>
              <a:rPr lang="zh-CN" altLang="en-US" dirty="0"/>
              <a:t>框架基于</a:t>
            </a:r>
            <a:r>
              <a:rPr lang="en-US" altLang="zh-CN" dirty="0"/>
              <a:t>Java</a:t>
            </a:r>
            <a:r>
              <a:rPr lang="zh-CN" altLang="en-US" dirty="0"/>
              <a:t>实现的，但</a:t>
            </a:r>
            <a:r>
              <a:rPr lang="en-US" altLang="zh-CN" dirty="0"/>
              <a:t>MapReduce</a:t>
            </a:r>
            <a:r>
              <a:rPr lang="zh-CN" altLang="en-US" dirty="0"/>
              <a:t>应用程序可以用</a:t>
            </a:r>
            <a:endParaRPr lang="en-US" altLang="zh-CN" dirty="0"/>
          </a:p>
          <a:p>
            <a:pPr lvl="1">
              <a:lnSpc>
                <a:spcPct val="120000"/>
              </a:lnSpc>
            </a:pPr>
            <a:r>
              <a:rPr lang="en-US" altLang="zh-CN" dirty="0"/>
              <a:t>Java</a:t>
            </a:r>
            <a:endParaRPr lang="en-US" altLang="zh-CN" dirty="0"/>
          </a:p>
          <a:p>
            <a:pPr lvl="1">
              <a:lnSpc>
                <a:spcPct val="120000"/>
              </a:lnSpc>
            </a:pPr>
            <a:r>
              <a:rPr lang="en-US" altLang="zh-CN" dirty="0"/>
              <a:t>Python</a:t>
            </a:r>
            <a:endParaRPr lang="en-US" altLang="zh-CN" dirty="0"/>
          </a:p>
          <a:p>
            <a:pPr>
              <a:lnSpc>
                <a:spcPct val="1200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normAutofit fontScale="90000"/>
          </a:bodyPr>
          <a:lstStyle/>
          <a:p>
            <a:r>
              <a:rPr lang="en-US" altLang="en-US" dirty="0"/>
              <a:t>MapReduce</a:t>
            </a:r>
            <a:r>
              <a:rPr lang="zh-CN" altLang="en-US" dirty="0"/>
              <a:t>作为编程模型</a:t>
            </a:r>
            <a:r>
              <a:rPr lang="en-US" altLang="zh-CN" dirty="0"/>
              <a:t>——Map</a:t>
            </a:r>
            <a:r>
              <a:rPr lang="zh-CN" altLang="en-US" dirty="0"/>
              <a:t>和</a:t>
            </a:r>
            <a:r>
              <a:rPr lang="en-US" altLang="zh-CN" dirty="0" err="1"/>
              <a:t>Reduce</a:t>
            </a:r>
            <a:r>
              <a:rPr lang="en-US" altLang="en-US" dirty="0" err="1"/>
              <a:t>函数</a:t>
            </a:r>
            <a:endParaRPr lang="zh-CN" altLang="en-US" dirty="0"/>
          </a:p>
        </p:txBody>
      </p:sp>
      <p:sp>
        <p:nvSpPr>
          <p:cNvPr id="2" name="内容占位符 1"/>
          <p:cNvSpPr>
            <a:spLocks noGrp="1"/>
          </p:cNvSpPr>
          <p:nvPr>
            <p:ph idx="1"/>
          </p:nvPr>
        </p:nvSpPr>
        <p:spPr/>
        <p:txBody>
          <a:bodyPr/>
          <a:lstStyle/>
          <a:p>
            <a:endParaRPr kumimoji="1" lang="zh-CN" altLang="en-US"/>
          </a:p>
        </p:txBody>
      </p:sp>
      <p:graphicFrame>
        <p:nvGraphicFramePr>
          <p:cNvPr id="6239" name="Group 95"/>
          <p:cNvGraphicFramePr>
            <a:graphicFrameLocks noGrp="1"/>
          </p:cNvGraphicFramePr>
          <p:nvPr/>
        </p:nvGraphicFramePr>
        <p:xfrm>
          <a:off x="457200" y="1313180"/>
          <a:ext cx="8229600" cy="2948940"/>
        </p:xfrm>
        <a:graphic>
          <a:graphicData uri="http://schemas.openxmlformats.org/drawingml/2006/table">
            <a:tbl>
              <a:tblPr/>
              <a:tblGrid>
                <a:gridCol w="955222"/>
                <a:gridCol w="1616528"/>
                <a:gridCol w="1616528"/>
                <a:gridCol w="4041322"/>
              </a:tblGrid>
              <a:tr h="2971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r>
              <a:tr h="12115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行号</a:t>
                      </a: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b c”&gt;</a:t>
                      </a: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&lt;“a”,1&gt;</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&lt;“b”,1&gt;</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&lt;“c”,1&gt;</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将小数据集进一步解析成一批</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&lt;key,value&gt;</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对，输入</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函数中进行处理</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每一个输入的</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会输出一批</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是计算的中间结果</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43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Reduce</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&lt;“a”,&lt;1,1,1&gt;&gt;</a:t>
                      </a:r>
                      <a:endPar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&lt;“a”,3&gt;</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输入的中间结果</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表示是一批属于同一个</a:t>
                      </a: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value</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a:t>
            </a:r>
            <a:endParaRPr lang="en-US" dirty="0"/>
          </a:p>
        </p:txBody>
      </p:sp>
      <p:sp>
        <p:nvSpPr>
          <p:cNvPr id="3" name="Content Placeholder 2"/>
          <p:cNvSpPr>
            <a:spLocks noGrp="1"/>
          </p:cNvSpPr>
          <p:nvPr>
            <p:ph idx="1"/>
          </p:nvPr>
        </p:nvSpPr>
        <p:spPr/>
        <p:txBody>
          <a:bodyPr>
            <a:normAutofit fontScale="92500"/>
          </a:bodyPr>
          <a:lstStyle/>
          <a:p>
            <a:r>
              <a:rPr lang="en-US" dirty="0" smtClean="0"/>
              <a:t>Reads </a:t>
            </a:r>
            <a:r>
              <a:rPr lang="en-US" dirty="0"/>
              <a:t>in </a:t>
            </a:r>
            <a:r>
              <a:rPr lang="en-US" dirty="0">
                <a:solidFill>
                  <a:srgbClr val="006600"/>
                </a:solidFill>
              </a:rPr>
              <a:t>input pair</a:t>
            </a:r>
            <a:r>
              <a:rPr lang="en-US" dirty="0"/>
              <a:t> </a:t>
            </a:r>
            <a:r>
              <a:rPr lang="en-US" dirty="0">
                <a:solidFill>
                  <a:srgbClr val="0000FF"/>
                </a:solidFill>
              </a:rPr>
              <a:t>&lt;</a:t>
            </a:r>
            <a:r>
              <a:rPr lang="en-US" dirty="0" err="1" smtClean="0">
                <a:solidFill>
                  <a:srgbClr val="0000FF"/>
                </a:solidFill>
              </a:rPr>
              <a:t>Key,Value</a:t>
            </a:r>
            <a:r>
              <a:rPr lang="en-US" dirty="0" smtClean="0">
                <a:solidFill>
                  <a:srgbClr val="0000FF"/>
                </a:solidFill>
              </a:rPr>
              <a:t>&gt;</a:t>
            </a:r>
            <a:endParaRPr lang="en-US" dirty="0"/>
          </a:p>
          <a:p>
            <a:r>
              <a:rPr lang="en-US" dirty="0"/>
              <a:t>Outputs a pair </a:t>
            </a:r>
            <a:r>
              <a:rPr lang="en-US" dirty="0">
                <a:solidFill>
                  <a:srgbClr val="0000FF"/>
                </a:solidFill>
              </a:rPr>
              <a:t>&lt;</a:t>
            </a:r>
            <a:r>
              <a:rPr lang="en-US" dirty="0" smtClean="0">
                <a:solidFill>
                  <a:srgbClr val="0000FF"/>
                </a:solidFill>
              </a:rPr>
              <a:t>K’, </a:t>
            </a:r>
            <a:r>
              <a:rPr lang="en-US" dirty="0">
                <a:solidFill>
                  <a:srgbClr val="0000FF"/>
                </a:solidFill>
              </a:rPr>
              <a:t>V’&gt;</a:t>
            </a:r>
            <a:endParaRPr lang="en-US" dirty="0">
              <a:solidFill>
                <a:srgbClr val="0000FF"/>
              </a:solidFill>
            </a:endParaRPr>
          </a:p>
          <a:p>
            <a:pPr lvl="1"/>
            <a:r>
              <a:rPr lang="en-US" dirty="0" smtClean="0"/>
              <a:t>Let’s count number of each word in user queries (or Tweets/Blogs)</a:t>
            </a:r>
            <a:endParaRPr lang="en-US" dirty="0" smtClean="0"/>
          </a:p>
          <a:p>
            <a:pPr lvl="1"/>
            <a:r>
              <a:rPr lang="en-US" dirty="0" smtClean="0"/>
              <a:t>The input to the mapper will be &lt;</a:t>
            </a:r>
            <a:r>
              <a:rPr lang="en-US" dirty="0" err="1" smtClean="0"/>
              <a:t>queryID</a:t>
            </a:r>
            <a:r>
              <a:rPr lang="en-US" dirty="0" smtClean="0"/>
              <a:t>, </a:t>
            </a:r>
            <a:r>
              <a:rPr lang="en-US" dirty="0" err="1" smtClean="0"/>
              <a:t>QueryText</a:t>
            </a:r>
            <a:r>
              <a:rPr lang="en-US" dirty="0" smtClean="0"/>
              <a:t>&gt;: </a:t>
            </a:r>
            <a:endParaRPr lang="en-US" dirty="0" smtClean="0"/>
          </a:p>
          <a:p>
            <a:pPr marL="342900" lvl="1" indent="0">
              <a:buNone/>
            </a:pPr>
            <a:r>
              <a:rPr lang="en-US" dirty="0" smtClean="0">
                <a:latin typeface="Courier New" panose="02070309020205020404" pitchFamily="49" charset="0"/>
                <a:cs typeface="Courier New" panose="02070309020205020404" pitchFamily="49" charset="0"/>
              </a:rPr>
              <a:t>&lt;Q1,“The </a:t>
            </a:r>
            <a:r>
              <a:rPr lang="en-US" dirty="0">
                <a:latin typeface="Courier New" panose="02070309020205020404" pitchFamily="49" charset="0"/>
                <a:cs typeface="Courier New" panose="02070309020205020404" pitchFamily="49" charset="0"/>
              </a:rPr>
              <a:t>teacher went to the store. The store was closed; the store opens in the morning. The store opens at 9am</a:t>
            </a:r>
            <a:r>
              <a:rPr lang="en-US" dirty="0" smtClean="0">
                <a:latin typeface="Courier New" panose="02070309020205020404" pitchFamily="49" charset="0"/>
                <a:cs typeface="Courier New" panose="02070309020205020404" pitchFamily="49" charset="0"/>
              </a:rPr>
              <a:t>.” &gt;</a:t>
            </a:r>
            <a:endParaRPr lang="en-US" dirty="0">
              <a:latin typeface="Courier New" panose="02070309020205020404" pitchFamily="49" charset="0"/>
              <a:cs typeface="Courier New" panose="02070309020205020404" pitchFamily="49" charset="0"/>
            </a:endParaRPr>
          </a:p>
          <a:p>
            <a:pPr lvl="1"/>
            <a:r>
              <a:rPr lang="en-US" dirty="0" smtClean="0"/>
              <a:t>The </a:t>
            </a:r>
            <a:r>
              <a:rPr lang="en-US" dirty="0"/>
              <a:t>output would be:</a:t>
            </a:r>
            <a:endParaRPr lang="en-US" dirty="0"/>
          </a:p>
          <a:p>
            <a:pPr marL="685800" lvl="2" indent="0">
              <a:buNone/>
            </a:pPr>
            <a:r>
              <a:rPr lang="en-US" sz="1950" dirty="0">
                <a:latin typeface="Courier New" panose="02070309020205020404" pitchFamily="49" charset="0"/>
                <a:cs typeface="Courier New" panose="02070309020205020404" pitchFamily="49" charset="0"/>
              </a:rPr>
              <a:t>&lt;The, 1&gt; &lt;teacher, 1&gt; &lt;went, 1&gt; &lt;to, 1&gt; &lt;the, 1&gt; &lt;</a:t>
            </a:r>
            <a:r>
              <a:rPr lang="en-US" sz="1950" dirty="0">
                <a:latin typeface="Courier New" panose="02070309020205020404" pitchFamily="49" charset="0"/>
                <a:cs typeface="Courier New" panose="02070309020205020404" pitchFamily="49" charset="0"/>
              </a:rPr>
              <a:t>store,1</a:t>
            </a:r>
            <a:r>
              <a:rPr lang="en-US" sz="1950" dirty="0">
                <a:latin typeface="Courier New" panose="02070309020205020404" pitchFamily="49" charset="0"/>
                <a:cs typeface="Courier New" panose="02070309020205020404" pitchFamily="49" charset="0"/>
              </a:rPr>
              <a:t>&gt; &lt;the, 1&gt; &lt;store, 1&gt; &lt;was, 1&gt; &lt;closed, 1&gt; &lt;the, 1&gt; &lt;</a:t>
            </a:r>
            <a:r>
              <a:rPr lang="en-US" sz="1950" dirty="0">
                <a:latin typeface="Courier New" panose="02070309020205020404" pitchFamily="49" charset="0"/>
                <a:cs typeface="Courier New" panose="02070309020205020404" pitchFamily="49" charset="0"/>
              </a:rPr>
              <a:t>store,1</a:t>
            </a:r>
            <a:r>
              <a:rPr lang="en-US" sz="1950" dirty="0">
                <a:latin typeface="Courier New" panose="02070309020205020404" pitchFamily="49" charset="0"/>
                <a:cs typeface="Courier New" panose="02070309020205020404" pitchFamily="49" charset="0"/>
              </a:rPr>
              <a:t>&gt; &lt;opens, 1&gt; &lt;in, 1&gt; &lt;the, 1&gt; &lt;morning, 1&gt; &lt;the 1&gt; &lt;store, 1&gt; &lt;opens, 1&gt; &lt;at, 1&gt; &lt;9am, 1&gt;</a:t>
            </a:r>
            <a:endParaRPr lang="en-US" sz="1950"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fld id="{FB070496-1CF9-408E-B326-6CCA99B85165}"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endParaRPr lang="en-US" dirty="0"/>
          </a:p>
        </p:txBody>
      </p:sp>
      <p:sp>
        <p:nvSpPr>
          <p:cNvPr id="3" name="Content Placeholder 2"/>
          <p:cNvSpPr>
            <a:spLocks noGrp="1"/>
          </p:cNvSpPr>
          <p:nvPr>
            <p:ph idx="1"/>
          </p:nvPr>
        </p:nvSpPr>
        <p:spPr>
          <a:xfrm>
            <a:off x="457200" y="819150"/>
            <a:ext cx="7157545" cy="3937000"/>
          </a:xfrm>
        </p:spPr>
        <p:txBody>
          <a:bodyPr>
            <a:normAutofit/>
          </a:bodyPr>
          <a:lstStyle/>
          <a:p>
            <a:r>
              <a:rPr lang="en-US" dirty="0">
                <a:solidFill>
                  <a:srgbClr val="000066"/>
                </a:solidFill>
              </a:rPr>
              <a:t>Accepts the </a:t>
            </a:r>
            <a:r>
              <a:rPr lang="en-US" dirty="0">
                <a:solidFill>
                  <a:srgbClr val="006600"/>
                </a:solidFill>
              </a:rPr>
              <a:t>Mapper output</a:t>
            </a:r>
            <a:r>
              <a:rPr lang="en-US" dirty="0">
                <a:solidFill>
                  <a:srgbClr val="000066"/>
                </a:solidFill>
              </a:rPr>
              <a:t>, and </a:t>
            </a:r>
            <a:r>
              <a:rPr lang="en-US" dirty="0" smtClean="0">
                <a:solidFill>
                  <a:srgbClr val="000066"/>
                </a:solidFill>
              </a:rPr>
              <a:t>aggregates values </a:t>
            </a:r>
            <a:r>
              <a:rPr lang="en-US" dirty="0">
                <a:solidFill>
                  <a:srgbClr val="000066"/>
                </a:solidFill>
              </a:rPr>
              <a:t>on the key</a:t>
            </a:r>
            <a:endParaRPr lang="en-US" dirty="0">
              <a:solidFill>
                <a:srgbClr val="000066"/>
              </a:solidFill>
            </a:endParaRPr>
          </a:p>
          <a:p>
            <a:pPr lvl="1"/>
            <a:r>
              <a:rPr lang="en-US" dirty="0" smtClean="0"/>
              <a:t>For </a:t>
            </a:r>
            <a:r>
              <a:rPr lang="en-US" dirty="0"/>
              <a:t>our example, the reducer input would be:</a:t>
            </a:r>
            <a:endParaRPr lang="en-US" dirty="0"/>
          </a:p>
          <a:p>
            <a:pPr marL="685800" lvl="2" indent="0">
              <a:buNone/>
            </a:pPr>
            <a:r>
              <a:rPr lang="en-US" dirty="0">
                <a:solidFill>
                  <a:srgbClr val="663300"/>
                </a:solidFill>
              </a:rPr>
              <a:t>&lt;The, 1&gt; &lt;teacher, 1&gt; &lt;went, 1&gt; &lt;to, 1&gt; &lt;the, 1&gt; &lt;</a:t>
            </a:r>
            <a:r>
              <a:rPr lang="en-US" b="1" dirty="0">
                <a:solidFill>
                  <a:srgbClr val="663300"/>
                </a:solidFill>
              </a:rPr>
              <a:t>store</a:t>
            </a:r>
            <a:r>
              <a:rPr lang="en-US" dirty="0">
                <a:solidFill>
                  <a:srgbClr val="663300"/>
                </a:solidFill>
              </a:rPr>
              <a:t>, 1&gt; &lt;the, 1&gt; &lt;store, 1&gt; &lt;was, 1&gt; &lt;closed, 1&gt; &lt;the, 1&gt; &lt;</a:t>
            </a:r>
            <a:r>
              <a:rPr lang="en-US" b="1" dirty="0">
                <a:solidFill>
                  <a:srgbClr val="663300"/>
                </a:solidFill>
              </a:rPr>
              <a:t>store</a:t>
            </a:r>
            <a:r>
              <a:rPr lang="en-US" dirty="0">
                <a:solidFill>
                  <a:srgbClr val="663300"/>
                </a:solidFill>
              </a:rPr>
              <a:t>, 1&gt; &lt;</a:t>
            </a:r>
            <a:r>
              <a:rPr lang="en-US" dirty="0" smtClean="0">
                <a:solidFill>
                  <a:srgbClr val="663300"/>
                </a:solidFill>
              </a:rPr>
              <a:t>opens,1</a:t>
            </a:r>
            <a:r>
              <a:rPr lang="en-US" dirty="0">
                <a:solidFill>
                  <a:srgbClr val="663300"/>
                </a:solidFill>
              </a:rPr>
              <a:t>&gt; &lt;in, 1&gt; &lt;the, 1&gt; &lt;morning, 1&gt; &lt;the 1&gt; &lt;</a:t>
            </a:r>
            <a:r>
              <a:rPr lang="en-US" b="1" dirty="0">
                <a:solidFill>
                  <a:srgbClr val="663300"/>
                </a:solidFill>
              </a:rPr>
              <a:t>store</a:t>
            </a:r>
            <a:r>
              <a:rPr lang="en-US" dirty="0">
                <a:solidFill>
                  <a:srgbClr val="663300"/>
                </a:solidFill>
              </a:rPr>
              <a:t>, 1&gt; &lt;opens, 1&gt; &lt;at, 1&gt; &lt;9am, 1&gt;</a:t>
            </a:r>
            <a:endParaRPr lang="en-US" dirty="0">
              <a:solidFill>
                <a:srgbClr val="663300"/>
              </a:solidFill>
            </a:endParaRPr>
          </a:p>
          <a:p>
            <a:pPr lvl="1"/>
            <a:r>
              <a:rPr lang="en-US" dirty="0"/>
              <a:t>The output would be:	</a:t>
            </a:r>
            <a:endParaRPr lang="en-US" dirty="0"/>
          </a:p>
          <a:p>
            <a:pPr marL="685800" lvl="2" indent="0">
              <a:buNone/>
            </a:pPr>
            <a:r>
              <a:rPr lang="en-US" dirty="0">
                <a:solidFill>
                  <a:srgbClr val="0000FF"/>
                </a:solidFill>
              </a:rPr>
              <a:t>&lt;The, 6&gt; &lt;teacher, 1&gt; &lt;went, 1&gt; &lt;to, 1&gt; </a:t>
            </a:r>
            <a:r>
              <a:rPr lang="en-US" b="1" dirty="0">
                <a:solidFill>
                  <a:srgbClr val="0000FF"/>
                </a:solidFill>
              </a:rPr>
              <a:t>&lt;store, 3&gt; </a:t>
            </a:r>
            <a:r>
              <a:rPr lang="en-US" dirty="0">
                <a:solidFill>
                  <a:srgbClr val="0000FF"/>
                </a:solidFill>
              </a:rPr>
              <a:t>&lt;was, 1&gt; &lt;closed, 1&gt; &lt;opens, 1&gt; &lt;morning, 1&gt; &lt;at, 1&gt; &lt;9am, 1&gt;</a:t>
            </a:r>
            <a:endParaRPr lang="en-US"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FB070496-1CF9-408E-B326-6CCA99B85165}" type="slidenum">
              <a:rPr lang="en-US" smtClean="0"/>
            </a:fld>
            <a:endParaRPr lang="en-US"/>
          </a:p>
        </p:txBody>
      </p:sp>
      <p:sp>
        <p:nvSpPr>
          <p:cNvPr id="5" name="Rounded Rectangle 4"/>
          <p:cNvSpPr/>
          <p:nvPr/>
        </p:nvSpPr>
        <p:spPr>
          <a:xfrm>
            <a:off x="6313612" y="1762508"/>
            <a:ext cx="1026114" cy="810090"/>
          </a:xfrm>
          <a:prstGeom prst="roundRect">
            <a:avLst/>
          </a:prstGeom>
          <a:noFill/>
          <a:ln w="50800" cmpd="thickThi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6" name="Rounded Rectangle 5"/>
          <p:cNvSpPr/>
          <p:nvPr/>
        </p:nvSpPr>
        <p:spPr>
          <a:xfrm>
            <a:off x="5303335" y="3153350"/>
            <a:ext cx="1176293" cy="283534"/>
          </a:xfrm>
          <a:prstGeom prst="roundRect">
            <a:avLst/>
          </a:prstGeom>
          <a:noFill/>
          <a:ln w="50800" cmpd="thickThi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MapReduce</a:t>
            </a:r>
            <a:r>
              <a:rPr lang="zh-CN" altLang="en-US" dirty="0" smtClean="0"/>
              <a:t>编程模型</a:t>
            </a:r>
            <a:endParaRPr lang="zh-CN" altLang="en-US" dirty="0"/>
          </a:p>
        </p:txBody>
      </p:sp>
      <p:sp>
        <p:nvSpPr>
          <p:cNvPr id="3" name="内容占位符 2"/>
          <p:cNvSpPr>
            <a:spLocks noGrp="1"/>
          </p:cNvSpPr>
          <p:nvPr>
            <p:ph idx="1"/>
          </p:nvPr>
        </p:nvSpPr>
        <p:spPr/>
        <p:txBody>
          <a:bodyPr/>
          <a:lstStyle/>
          <a:p>
            <a:r>
              <a:rPr lang="en-US" altLang="zh-CN" dirty="0" smtClean="0"/>
              <a:t>MapReduce</a:t>
            </a:r>
            <a:r>
              <a:rPr lang="zh-CN" altLang="en-US" dirty="0" smtClean="0"/>
              <a:t>将作业的整个运行过程分为两个阶段：</a:t>
            </a:r>
            <a:r>
              <a:rPr lang="en-US" altLang="zh-CN" dirty="0" smtClean="0"/>
              <a:t>Map</a:t>
            </a:r>
            <a:r>
              <a:rPr lang="zh-CN" altLang="en-US" dirty="0" smtClean="0"/>
              <a:t>阶段和</a:t>
            </a:r>
            <a:r>
              <a:rPr lang="en-US" altLang="zh-CN" dirty="0" smtClean="0"/>
              <a:t>Reduce</a:t>
            </a:r>
            <a:r>
              <a:rPr lang="zh-CN" altLang="en-US" dirty="0" smtClean="0"/>
              <a:t>阶段</a:t>
            </a:r>
            <a:endParaRPr lang="en-US" altLang="zh-CN" dirty="0" smtClean="0"/>
          </a:p>
          <a:p>
            <a:r>
              <a:rPr lang="en-US" altLang="zh-CN" dirty="0" smtClean="0"/>
              <a:t>Map</a:t>
            </a:r>
            <a:r>
              <a:rPr lang="zh-CN" altLang="en-US" dirty="0" smtClean="0"/>
              <a:t>阶段由一定数量的</a:t>
            </a:r>
            <a:r>
              <a:rPr lang="en-US" altLang="zh-CN" dirty="0" smtClean="0">
                <a:solidFill>
                  <a:srgbClr val="C00000"/>
                </a:solidFill>
              </a:rPr>
              <a:t>Map</a:t>
            </a:r>
            <a:r>
              <a:rPr lang="zh-CN" altLang="en-US" dirty="0" smtClean="0">
                <a:solidFill>
                  <a:srgbClr val="C00000"/>
                </a:solidFill>
              </a:rPr>
              <a:t> </a:t>
            </a:r>
            <a:r>
              <a:rPr lang="en-US" altLang="zh-CN" dirty="0" smtClean="0">
                <a:solidFill>
                  <a:srgbClr val="C00000"/>
                </a:solidFill>
              </a:rPr>
              <a:t>Tasks</a:t>
            </a:r>
            <a:r>
              <a:rPr lang="zh-CN" altLang="en-US" dirty="0" smtClean="0"/>
              <a:t>组成</a:t>
            </a:r>
            <a:endParaRPr lang="en-US" altLang="zh-CN" dirty="0" smtClean="0"/>
          </a:p>
          <a:p>
            <a:pPr lvl="1"/>
            <a:r>
              <a:rPr lang="zh-CN" altLang="en-US" dirty="0" smtClean="0"/>
              <a:t>输入数据格式解析：</a:t>
            </a:r>
            <a:r>
              <a:rPr lang="en-US" altLang="zh-CN" dirty="0" err="1" smtClean="0">
                <a:solidFill>
                  <a:srgbClr val="C00000"/>
                </a:solidFill>
              </a:rPr>
              <a:t>InputFormat</a:t>
            </a:r>
            <a:endParaRPr lang="en-US" altLang="zh-CN" dirty="0" smtClean="0">
              <a:solidFill>
                <a:srgbClr val="C00000"/>
              </a:solidFill>
            </a:endParaRPr>
          </a:p>
          <a:p>
            <a:pPr lvl="1"/>
            <a:r>
              <a:rPr lang="zh-CN" altLang="en-US" dirty="0" smtClean="0"/>
              <a:t>数据数据处理：</a:t>
            </a:r>
            <a:r>
              <a:rPr lang="en-US" altLang="zh-CN" dirty="0" smtClean="0">
                <a:solidFill>
                  <a:srgbClr val="C00000"/>
                </a:solidFill>
              </a:rPr>
              <a:t>Mapper</a:t>
            </a:r>
            <a:endParaRPr lang="en-US" altLang="zh-CN" dirty="0" smtClean="0">
              <a:solidFill>
                <a:srgbClr val="C00000"/>
              </a:solidFill>
            </a:endParaRPr>
          </a:p>
          <a:p>
            <a:pPr lvl="1"/>
            <a:r>
              <a:rPr lang="zh-CN" altLang="en-US" dirty="0" smtClean="0"/>
              <a:t>数据分组：</a:t>
            </a:r>
            <a:r>
              <a:rPr lang="en-US" altLang="zh-CN" dirty="0" err="1" smtClean="0">
                <a:solidFill>
                  <a:srgbClr val="C00000"/>
                </a:solidFill>
              </a:rPr>
              <a:t>Partitioner</a:t>
            </a:r>
            <a:endParaRPr lang="en-US" altLang="zh-CN" dirty="0" smtClean="0">
              <a:solidFill>
                <a:srgbClr val="C00000"/>
              </a:solidFill>
            </a:endParaRPr>
          </a:p>
          <a:p>
            <a:r>
              <a:rPr lang="en-US" altLang="zh-CN" dirty="0" smtClean="0"/>
              <a:t>Reduce</a:t>
            </a:r>
            <a:r>
              <a:rPr lang="zh-CN" altLang="en-US" dirty="0" smtClean="0"/>
              <a:t>阶段由一定数量的</a:t>
            </a:r>
            <a:r>
              <a:rPr lang="en-US" altLang="zh-CN" dirty="0" smtClean="0">
                <a:solidFill>
                  <a:srgbClr val="C00000"/>
                </a:solidFill>
              </a:rPr>
              <a:t>Reduce</a:t>
            </a:r>
            <a:r>
              <a:rPr lang="zh-CN" altLang="en-US" dirty="0" smtClean="0">
                <a:solidFill>
                  <a:srgbClr val="C00000"/>
                </a:solidFill>
              </a:rPr>
              <a:t> </a:t>
            </a:r>
            <a:r>
              <a:rPr lang="en-US" altLang="zh-CN" dirty="0" smtClean="0">
                <a:solidFill>
                  <a:srgbClr val="C00000"/>
                </a:solidFill>
              </a:rPr>
              <a:t>Tasks</a:t>
            </a:r>
            <a:r>
              <a:rPr lang="zh-CN" altLang="en-US" dirty="0" smtClean="0"/>
              <a:t>组成</a:t>
            </a:r>
            <a:endParaRPr lang="en-US" altLang="zh-CN" dirty="0" smtClean="0"/>
          </a:p>
          <a:p>
            <a:pPr lvl="1"/>
            <a:r>
              <a:rPr lang="zh-CN" altLang="en-US" dirty="0" smtClean="0"/>
              <a:t>远程数据考虑</a:t>
            </a:r>
            <a:endParaRPr lang="en-US" altLang="zh-CN" dirty="0" smtClean="0"/>
          </a:p>
          <a:p>
            <a:pPr lvl="1"/>
            <a:r>
              <a:rPr lang="zh-CN" altLang="en-US" dirty="0" smtClean="0"/>
              <a:t>数据按照</a:t>
            </a:r>
            <a:r>
              <a:rPr lang="en-US" altLang="zh-CN" dirty="0" smtClean="0"/>
              <a:t>Key</a:t>
            </a:r>
            <a:r>
              <a:rPr lang="zh-CN" altLang="en-US" dirty="0" smtClean="0"/>
              <a:t>排序</a:t>
            </a:r>
            <a:endParaRPr lang="en-US" altLang="zh-CN" dirty="0" smtClean="0"/>
          </a:p>
          <a:p>
            <a:pPr lvl="1"/>
            <a:r>
              <a:rPr lang="zh-CN" altLang="en-US" dirty="0" smtClean="0"/>
              <a:t>数据处理：</a:t>
            </a:r>
            <a:r>
              <a:rPr lang="en-US" altLang="zh-CN" dirty="0" smtClean="0">
                <a:solidFill>
                  <a:srgbClr val="C00000"/>
                </a:solidFill>
              </a:rPr>
              <a:t>Reduce</a:t>
            </a:r>
            <a:endParaRPr lang="en-US" altLang="zh-CN" dirty="0" smtClean="0">
              <a:solidFill>
                <a:srgbClr val="C00000"/>
              </a:solidFill>
            </a:endParaRPr>
          </a:p>
          <a:p>
            <a:pPr lvl="1"/>
            <a:r>
              <a:rPr lang="zh-CN" altLang="en-US" dirty="0" smtClean="0"/>
              <a:t>数据输出格式：</a:t>
            </a:r>
            <a:r>
              <a:rPr lang="en-US" altLang="zh-CN" dirty="0" err="1" smtClean="0">
                <a:solidFill>
                  <a:srgbClr val="C00000"/>
                </a:solidFill>
              </a:rPr>
              <a:t>OutputFormat</a:t>
            </a:r>
            <a:endParaRPr lang="en-US" altLang="zh-CN" dirty="0" smtClean="0">
              <a:solidFill>
                <a:srgbClr val="C00000"/>
              </a:solidFill>
            </a:endParaRPr>
          </a:p>
        </p:txBody>
      </p:sp>
      <p:sp>
        <p:nvSpPr>
          <p:cNvPr id="4" name="灯片编号占位符 3"/>
          <p:cNvSpPr>
            <a:spLocks noGrp="1"/>
          </p:cNvSpPr>
          <p:nvPr>
            <p:ph type="sldNum" sz="quarter" idx="12"/>
          </p:nvPr>
        </p:nvSpPr>
        <p:spPr/>
        <p:txBody>
          <a:bodyPr/>
          <a:lstStyle/>
          <a:p>
            <a:fld id="{EBFB1032-EA64-7144-B003-9BCC9D94B503}"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2"/>
          <p:cNvSpPr>
            <a:spLocks noGrp="1"/>
          </p:cNvSpPr>
          <p:nvPr>
            <p:ph type="title"/>
          </p:nvPr>
        </p:nvSpPr>
        <p:spPr/>
        <p:txBody>
          <a:bodyPr>
            <a:normAutofit fontScale="90000"/>
          </a:bodyPr>
          <a:lstStyle/>
          <a:p>
            <a:r>
              <a:rPr lang="en-US" altLang="zh-CN" dirty="0"/>
              <a:t>MapReduce</a:t>
            </a:r>
            <a:r>
              <a:rPr lang="zh-CN" altLang="en-US" dirty="0"/>
              <a:t>作为并行框架：体系结构</a:t>
            </a:r>
            <a:endParaRPr lang="zh-CN" altLang="en-US" dirty="0"/>
          </a:p>
        </p:txBody>
      </p:sp>
      <p:sp>
        <p:nvSpPr>
          <p:cNvPr id="2" name="内容占位符 1"/>
          <p:cNvSpPr>
            <a:spLocks noGrp="1"/>
          </p:cNvSpPr>
          <p:nvPr>
            <p:ph idx="1"/>
          </p:nvPr>
        </p:nvSpPr>
        <p:spPr/>
        <p:txBody>
          <a:bodyPr/>
          <a:lstStyle/>
          <a:p>
            <a:r>
              <a:rPr lang="zh-CN" altLang="zh-CN" dirty="0"/>
              <a:t>四个部分：</a:t>
            </a:r>
            <a:r>
              <a:rPr lang="en-US" altLang="zh-CN" dirty="0"/>
              <a:t>Client</a:t>
            </a:r>
            <a:r>
              <a:rPr lang="zh-CN" altLang="zh-CN" dirty="0"/>
              <a:t>、</a:t>
            </a:r>
            <a:r>
              <a:rPr lang="en-US" altLang="zh-CN" dirty="0" err="1"/>
              <a:t>JobTracker</a:t>
            </a:r>
            <a:r>
              <a:rPr lang="zh-CN" altLang="zh-CN" dirty="0"/>
              <a:t>、</a:t>
            </a:r>
            <a:r>
              <a:rPr lang="en-US" altLang="zh-CN" dirty="0" err="1"/>
              <a:t>TaskTracker</a:t>
            </a:r>
            <a:r>
              <a:rPr lang="zh-CN" altLang="zh-CN" dirty="0"/>
              <a:t>以及</a:t>
            </a:r>
            <a:r>
              <a:rPr lang="en-US" altLang="zh-CN" dirty="0"/>
              <a:t>Task</a:t>
            </a:r>
            <a:endParaRPr lang="zh-CN" altLang="en-US" dirty="0"/>
          </a:p>
          <a:p>
            <a:endParaRPr kumimoji="1" lang="zh-CN" altLang="en-US" dirty="0"/>
          </a:p>
        </p:txBody>
      </p:sp>
      <p:sp>
        <p:nvSpPr>
          <p:cNvPr id="2052"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graphicFrame>
        <p:nvGraphicFramePr>
          <p:cNvPr id="2050" name="Object 1"/>
          <p:cNvGraphicFramePr>
            <a:graphicFrameLocks noChangeAspect="1"/>
          </p:cNvGraphicFramePr>
          <p:nvPr/>
        </p:nvGraphicFramePr>
        <p:xfrm>
          <a:off x="1657351" y="1543050"/>
          <a:ext cx="5745956" cy="3314700"/>
        </p:xfrm>
        <a:graphic>
          <a:graphicData uri="http://schemas.openxmlformats.org/presentationml/2006/ole">
            <mc:AlternateContent xmlns:mc="http://schemas.openxmlformats.org/markup-compatibility/2006">
              <mc:Choice xmlns:v="urn:schemas-microsoft-com:vml" Requires="v">
                <p:oleObj spid="_x0000_s37150" name="" r:id="rId1" imgW="8915400" imgH="5153025" progId="Visio.Drawing.15">
                  <p:embed/>
                </p:oleObj>
              </mc:Choice>
              <mc:Fallback>
                <p:oleObj name="" r:id="rId1" imgW="8915400" imgH="515302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1" y="1543050"/>
                        <a:ext cx="5745956"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normAutofit fontScale="90000"/>
          </a:bodyPr>
          <a:lstStyle/>
          <a:p>
            <a:r>
              <a:rPr lang="en-US" altLang="zh-CN" dirty="0"/>
              <a:t>MapReduce</a:t>
            </a:r>
            <a:r>
              <a:rPr lang="zh-CN" altLang="en-US" dirty="0"/>
              <a:t>体系结构</a:t>
            </a:r>
            <a:endParaRPr lang="zh-CN" altLang="en-US" dirty="0"/>
          </a:p>
        </p:txBody>
      </p:sp>
      <p:sp>
        <p:nvSpPr>
          <p:cNvPr id="3" name="内容占位符 2"/>
          <p:cNvSpPr>
            <a:spLocks noGrp="1"/>
          </p:cNvSpPr>
          <p:nvPr>
            <p:ph idx="1"/>
          </p:nvPr>
        </p:nvSpPr>
        <p:spPr>
          <a:xfrm>
            <a:off x="141402" y="819149"/>
            <a:ext cx="4430598" cy="4324351"/>
          </a:xfrm>
        </p:spPr>
        <p:txBody>
          <a:bodyPr>
            <a:normAutofit fontScale="92500" lnSpcReduction="20000"/>
          </a:bodyPr>
          <a:lstStyle/>
          <a:p>
            <a:pPr>
              <a:lnSpc>
                <a:spcPct val="120000"/>
              </a:lnSpc>
            </a:pPr>
            <a:r>
              <a:rPr lang="en-US" altLang="zh-CN" b="1" dirty="0"/>
              <a:t>Client</a:t>
            </a:r>
            <a:endParaRPr lang="en-US" altLang="zh-CN" b="1" dirty="0"/>
          </a:p>
          <a:p>
            <a:pPr lvl="1">
              <a:lnSpc>
                <a:spcPct val="120000"/>
              </a:lnSpc>
            </a:pPr>
            <a:r>
              <a:rPr lang="en-US" altLang="zh-CN" dirty="0"/>
              <a:t>MapReduce</a:t>
            </a:r>
            <a:r>
              <a:rPr lang="zh-CN" altLang="en-US" dirty="0"/>
              <a:t>程序通过</a:t>
            </a:r>
            <a:r>
              <a:rPr lang="en-US" altLang="zh-CN" dirty="0"/>
              <a:t>Client</a:t>
            </a:r>
            <a:r>
              <a:rPr lang="zh-CN" altLang="en-US" dirty="0"/>
              <a:t>提交到</a:t>
            </a:r>
            <a:r>
              <a:rPr lang="en-US" altLang="zh-CN" dirty="0" err="1"/>
              <a:t>JobTracker</a:t>
            </a:r>
            <a:r>
              <a:rPr lang="zh-CN" altLang="en-US" dirty="0"/>
              <a:t>端</a:t>
            </a:r>
            <a:endParaRPr lang="en-US" altLang="zh-CN" dirty="0"/>
          </a:p>
          <a:p>
            <a:pPr lvl="1">
              <a:lnSpc>
                <a:spcPct val="120000"/>
              </a:lnSpc>
            </a:pPr>
            <a:r>
              <a:rPr lang="zh-CN" altLang="en-US" dirty="0"/>
              <a:t>用户可通过</a:t>
            </a:r>
            <a:r>
              <a:rPr lang="en-US" altLang="zh-CN" dirty="0"/>
              <a:t>Client</a:t>
            </a:r>
            <a:r>
              <a:rPr lang="zh-CN" altLang="en-US" dirty="0"/>
              <a:t>接口查看作业运行状态</a:t>
            </a:r>
            <a:endParaRPr lang="zh-CN" altLang="en-US" dirty="0"/>
          </a:p>
          <a:p>
            <a:pPr>
              <a:lnSpc>
                <a:spcPct val="120000"/>
              </a:lnSpc>
            </a:pPr>
            <a:endParaRPr lang="en-US" altLang="zh-CN" b="1" dirty="0"/>
          </a:p>
          <a:p>
            <a:pPr>
              <a:lnSpc>
                <a:spcPct val="120000"/>
              </a:lnSpc>
            </a:pPr>
            <a:r>
              <a:rPr lang="en-US" altLang="zh-CN" b="1" dirty="0" err="1"/>
              <a:t>JobTracker</a:t>
            </a:r>
            <a:endParaRPr lang="zh-CN" altLang="en-US" dirty="0"/>
          </a:p>
          <a:p>
            <a:pPr lvl="1">
              <a:lnSpc>
                <a:spcPct val="120000"/>
              </a:lnSpc>
            </a:pPr>
            <a:r>
              <a:rPr lang="zh-CN" altLang="en-US" dirty="0"/>
              <a:t>负责资源监控和作业调度</a:t>
            </a:r>
            <a:endParaRPr lang="en-US" altLang="zh-CN" dirty="0"/>
          </a:p>
          <a:p>
            <a:pPr lvl="1">
              <a:lnSpc>
                <a:spcPct val="120000"/>
              </a:lnSpc>
            </a:pPr>
            <a:r>
              <a:rPr lang="zh-CN" altLang="en-US" dirty="0"/>
              <a:t>监控</a:t>
            </a:r>
            <a:r>
              <a:rPr lang="en-US" altLang="zh-CN" dirty="0" err="1"/>
              <a:t>TaskTracker</a:t>
            </a:r>
            <a:r>
              <a:rPr lang="zh-CN" altLang="en-US" dirty="0"/>
              <a:t>与</a:t>
            </a:r>
            <a:r>
              <a:rPr lang="en-US" altLang="zh-CN" dirty="0"/>
              <a:t>Job</a:t>
            </a:r>
            <a:r>
              <a:rPr lang="zh-CN" altLang="en-US" dirty="0"/>
              <a:t>的健康状况，一旦发现失败，将相应任务转移到其他节点</a:t>
            </a:r>
            <a:endParaRPr lang="en-US" altLang="zh-CN" dirty="0"/>
          </a:p>
          <a:p>
            <a:pPr lvl="1">
              <a:lnSpc>
                <a:spcPct val="120000"/>
              </a:lnSpc>
            </a:pPr>
            <a:r>
              <a:rPr lang="zh-CN" altLang="en-US" dirty="0"/>
              <a:t>跟踪任务的执行进度、资源使用量等信息，并将这些信息告诉任务调度器（</a:t>
            </a:r>
            <a:r>
              <a:rPr lang="en-US" altLang="zh-CN" dirty="0" err="1"/>
              <a:t>TaskScheduler</a:t>
            </a:r>
            <a:r>
              <a:rPr lang="zh-CN" altLang="en-US" dirty="0"/>
              <a:t>）</a:t>
            </a:r>
            <a:endParaRPr kumimoji="1" lang="zh-CN" altLang="en-US" dirty="0"/>
          </a:p>
        </p:txBody>
      </p:sp>
      <p:sp>
        <p:nvSpPr>
          <p:cNvPr id="3076" name="矩形 2"/>
          <p:cNvSpPr>
            <a:spLocks noChangeArrowheads="1"/>
          </p:cNvSpPr>
          <p:nvPr/>
        </p:nvSpPr>
        <p:spPr bwMode="auto">
          <a:xfrm>
            <a:off x="1428750" y="857250"/>
            <a:ext cx="62293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1500" dirty="0"/>
          </a:p>
        </p:txBody>
      </p:sp>
      <p:graphicFrame>
        <p:nvGraphicFramePr>
          <p:cNvPr id="3074" name="Object 1"/>
          <p:cNvGraphicFramePr>
            <a:graphicFrameLocks noChangeAspect="1"/>
          </p:cNvGraphicFramePr>
          <p:nvPr/>
        </p:nvGraphicFramePr>
        <p:xfrm>
          <a:off x="4572000" y="1218515"/>
          <a:ext cx="4396520" cy="2535338"/>
        </p:xfrm>
        <a:graphic>
          <a:graphicData uri="http://schemas.openxmlformats.org/presentationml/2006/ole">
            <mc:AlternateContent xmlns:mc="http://schemas.openxmlformats.org/markup-compatibility/2006">
              <mc:Choice xmlns:v="urn:schemas-microsoft-com:vml" Requires="v">
                <p:oleObj spid="_x0000_s38174" name="" r:id="rId1" imgW="8915400" imgH="5153025" progId="Visio.Drawing.15">
                  <p:embed/>
                </p:oleObj>
              </mc:Choice>
              <mc:Fallback>
                <p:oleObj name="" r:id="rId1" imgW="8915400" imgH="515302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18515"/>
                        <a:ext cx="4396520" cy="2535338"/>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normAutofit fontScale="90000"/>
          </a:bodyPr>
          <a:lstStyle/>
          <a:p>
            <a:r>
              <a:rPr lang="en-US" altLang="zh-CN" dirty="0"/>
              <a:t>MapReduce</a:t>
            </a:r>
            <a:r>
              <a:rPr lang="zh-CN" altLang="en-US" dirty="0"/>
              <a:t>的体系结构</a:t>
            </a:r>
            <a:endParaRPr lang="zh-CN" altLang="en-US" dirty="0"/>
          </a:p>
        </p:txBody>
      </p:sp>
      <p:sp>
        <p:nvSpPr>
          <p:cNvPr id="2" name="内容占位符 1"/>
          <p:cNvSpPr>
            <a:spLocks noGrp="1"/>
          </p:cNvSpPr>
          <p:nvPr>
            <p:ph idx="1"/>
          </p:nvPr>
        </p:nvSpPr>
        <p:spPr>
          <a:xfrm>
            <a:off x="86627" y="819149"/>
            <a:ext cx="4485373" cy="4233617"/>
          </a:xfrm>
        </p:spPr>
        <p:txBody>
          <a:bodyPr>
            <a:normAutofit fontScale="92500" lnSpcReduction="20000"/>
          </a:bodyPr>
          <a:lstStyle/>
          <a:p>
            <a:pPr>
              <a:lnSpc>
                <a:spcPct val="110000"/>
              </a:lnSpc>
            </a:pPr>
            <a:r>
              <a:rPr lang="en-US" altLang="zh-CN" b="1" dirty="0" err="1"/>
              <a:t>TaskTracker</a:t>
            </a:r>
            <a:r>
              <a:rPr lang="zh-CN" altLang="en-US" b="1" dirty="0"/>
              <a:t>（运行于各个节点上）</a:t>
            </a:r>
            <a:endParaRPr lang="zh-CN" altLang="en-US" dirty="0"/>
          </a:p>
          <a:p>
            <a:pPr lvl="1">
              <a:lnSpc>
                <a:spcPct val="110000"/>
              </a:lnSpc>
            </a:pPr>
            <a:r>
              <a:rPr lang="zh-CN" altLang="en-US" dirty="0"/>
              <a:t>通过“心跳”将本节点上资源的使用情况和任务的运行进度汇报给</a:t>
            </a:r>
            <a:r>
              <a:rPr lang="en-US" altLang="zh-CN" dirty="0" err="1"/>
              <a:t>JobTracker</a:t>
            </a:r>
            <a:endParaRPr lang="en-US" altLang="zh-CN" dirty="0"/>
          </a:p>
          <a:p>
            <a:pPr lvl="1">
              <a:lnSpc>
                <a:spcPct val="110000"/>
              </a:lnSpc>
            </a:pPr>
            <a:r>
              <a:rPr lang="zh-CN" altLang="en-US" dirty="0"/>
              <a:t>接收</a:t>
            </a:r>
            <a:r>
              <a:rPr lang="en-US" altLang="zh-CN" dirty="0" err="1"/>
              <a:t>JobTracker</a:t>
            </a:r>
            <a:r>
              <a:rPr lang="en-US" altLang="zh-CN" dirty="0"/>
              <a:t> </a:t>
            </a:r>
            <a:r>
              <a:rPr lang="zh-CN" altLang="en-US" dirty="0"/>
              <a:t>发送过来的命令并执行相应的操作（如启动新任务、杀死任务等）</a:t>
            </a:r>
            <a:endParaRPr lang="en-US" altLang="zh-CN" dirty="0"/>
          </a:p>
          <a:p>
            <a:pPr lvl="1">
              <a:lnSpc>
                <a:spcPct val="110000"/>
              </a:lnSpc>
            </a:pPr>
            <a:r>
              <a:rPr lang="zh-CN" altLang="en-US" dirty="0"/>
              <a:t>使用“</a:t>
            </a:r>
            <a:r>
              <a:rPr lang="en-US" altLang="zh-CN" dirty="0"/>
              <a:t>slot”</a:t>
            </a:r>
            <a:r>
              <a:rPr lang="zh-CN" altLang="en-US" dirty="0"/>
              <a:t>等量划分本节点上的资源量（</a:t>
            </a:r>
            <a:r>
              <a:rPr lang="en-US" altLang="zh-CN" dirty="0"/>
              <a:t>CPU</a:t>
            </a:r>
            <a:r>
              <a:rPr lang="zh-CN" altLang="en-US" dirty="0"/>
              <a:t>、内存等）</a:t>
            </a:r>
            <a:endParaRPr lang="en-US" altLang="zh-CN" dirty="0"/>
          </a:p>
          <a:p>
            <a:pPr lvl="2">
              <a:lnSpc>
                <a:spcPct val="110000"/>
              </a:lnSpc>
            </a:pPr>
            <a:r>
              <a:rPr lang="zh-CN" altLang="en-US" dirty="0"/>
              <a:t>一个</a:t>
            </a:r>
            <a:r>
              <a:rPr lang="en-US" altLang="zh-CN" dirty="0"/>
              <a:t>Task </a:t>
            </a:r>
            <a:r>
              <a:rPr lang="zh-CN" altLang="en-US" dirty="0"/>
              <a:t>获取到一个</a:t>
            </a:r>
            <a:r>
              <a:rPr lang="en-US" altLang="zh-CN" dirty="0"/>
              <a:t>slot </a:t>
            </a:r>
            <a:r>
              <a:rPr lang="zh-CN" altLang="en-US" dirty="0"/>
              <a:t>后才会运行</a:t>
            </a:r>
            <a:endParaRPr lang="en-US" altLang="zh-CN" dirty="0"/>
          </a:p>
          <a:p>
            <a:pPr lvl="2">
              <a:lnSpc>
                <a:spcPct val="110000"/>
              </a:lnSpc>
            </a:pPr>
            <a:r>
              <a:rPr lang="zh-CN" altLang="en-US" dirty="0"/>
              <a:t>分为</a:t>
            </a:r>
            <a:r>
              <a:rPr lang="en-US" altLang="zh-CN" dirty="0"/>
              <a:t>Map slot </a:t>
            </a:r>
            <a:r>
              <a:rPr lang="zh-CN" altLang="en-US" dirty="0"/>
              <a:t>和</a:t>
            </a:r>
            <a:r>
              <a:rPr lang="en-US" altLang="zh-CN" dirty="0"/>
              <a:t>Reduce slot </a:t>
            </a:r>
            <a:r>
              <a:rPr lang="zh-CN" altLang="en-US" dirty="0"/>
              <a:t>两种，分别供给</a:t>
            </a:r>
            <a:r>
              <a:rPr lang="en-US" altLang="zh-CN" dirty="0" err="1"/>
              <a:t>MapTask</a:t>
            </a:r>
            <a:r>
              <a:rPr lang="en-US" altLang="zh-CN" dirty="0"/>
              <a:t> </a:t>
            </a:r>
            <a:r>
              <a:rPr lang="zh-CN" altLang="en-US" dirty="0"/>
              <a:t>和</a:t>
            </a:r>
            <a:r>
              <a:rPr lang="en-US" altLang="zh-CN" dirty="0"/>
              <a:t>Reduce Task </a:t>
            </a:r>
            <a:endParaRPr lang="zh-CN" altLang="en-US" dirty="0"/>
          </a:p>
          <a:p>
            <a:pPr>
              <a:lnSpc>
                <a:spcPct val="110000"/>
              </a:lnSpc>
            </a:pPr>
            <a:r>
              <a:rPr lang="en-US" altLang="zh-CN" b="1" dirty="0"/>
              <a:t>Task</a:t>
            </a:r>
            <a:endParaRPr lang="zh-CN" altLang="en-US" dirty="0"/>
          </a:p>
          <a:p>
            <a:pPr lvl="1">
              <a:lnSpc>
                <a:spcPct val="110000"/>
              </a:lnSpc>
            </a:pPr>
            <a:r>
              <a:rPr lang="zh-CN" altLang="en-US" dirty="0"/>
              <a:t>分为</a:t>
            </a:r>
            <a:r>
              <a:rPr lang="en-US" altLang="zh-CN" dirty="0"/>
              <a:t>Map Task </a:t>
            </a:r>
            <a:r>
              <a:rPr lang="zh-CN" altLang="en-US" dirty="0"/>
              <a:t>和</a:t>
            </a:r>
            <a:r>
              <a:rPr lang="en-US" altLang="zh-CN" dirty="0"/>
              <a:t>Reduce Task </a:t>
            </a:r>
            <a:r>
              <a:rPr lang="zh-CN" altLang="en-US" dirty="0"/>
              <a:t>两种，均由</a:t>
            </a:r>
            <a:r>
              <a:rPr lang="en-US" altLang="zh-CN" dirty="0" err="1"/>
              <a:t>TaskTracker</a:t>
            </a:r>
            <a:r>
              <a:rPr lang="en-US" altLang="zh-CN" dirty="0"/>
              <a:t> </a:t>
            </a:r>
            <a:r>
              <a:rPr lang="zh-CN" altLang="en-US" dirty="0"/>
              <a:t>启动</a:t>
            </a:r>
            <a:endParaRPr lang="zh-CN" altLang="en-US" dirty="0"/>
          </a:p>
          <a:p>
            <a:pPr>
              <a:lnSpc>
                <a:spcPct val="110000"/>
              </a:lnSpc>
            </a:pPr>
            <a:endParaRPr kumimoji="1" lang="zh-CN" altLang="en-US" dirty="0"/>
          </a:p>
        </p:txBody>
      </p:sp>
      <p:graphicFrame>
        <p:nvGraphicFramePr>
          <p:cNvPr id="4098" name="Object 1"/>
          <p:cNvGraphicFramePr>
            <a:graphicFrameLocks noChangeAspect="1"/>
          </p:cNvGraphicFramePr>
          <p:nvPr/>
        </p:nvGraphicFramePr>
        <p:xfrm>
          <a:off x="4664868" y="1266878"/>
          <a:ext cx="4311935" cy="2486975"/>
        </p:xfrm>
        <a:graphic>
          <a:graphicData uri="http://schemas.openxmlformats.org/presentationml/2006/ole">
            <mc:AlternateContent xmlns:mc="http://schemas.openxmlformats.org/markup-compatibility/2006">
              <mc:Choice xmlns:v="urn:schemas-microsoft-com:vml" Requires="v">
                <p:oleObj spid="_x0000_s39198" name="" r:id="rId1" imgW="8915400" imgH="5153025" progId="Visio.Drawing.15">
                  <p:embed/>
                </p:oleObj>
              </mc:Choice>
              <mc:Fallback>
                <p:oleObj name="" r:id="rId1" imgW="8915400" imgH="515302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868" y="1266878"/>
                        <a:ext cx="4311935" cy="2486975"/>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科研数据规模增长</a:t>
            </a:r>
            <a:endParaRPr lang="zh-CN" altLang="en-US" dirty="0"/>
          </a:p>
        </p:txBody>
      </p:sp>
      <p:sp>
        <p:nvSpPr>
          <p:cNvPr id="3" name="内容占位符 2"/>
          <p:cNvSpPr>
            <a:spLocks noGrp="1"/>
          </p:cNvSpPr>
          <p:nvPr>
            <p:ph idx="1"/>
          </p:nvPr>
        </p:nvSpPr>
        <p:spPr>
          <a:xfrm>
            <a:off x="233463" y="1448437"/>
            <a:ext cx="4992984" cy="3394472"/>
          </a:xfrm>
        </p:spPr>
        <p:txBody>
          <a:bodyPr>
            <a:normAutofit/>
          </a:bodyPr>
          <a:lstStyle/>
          <a:p>
            <a:r>
              <a:rPr lang="zh-CN" altLang="en-US" dirty="0"/>
              <a:t>研究数据规模的迅速增长</a:t>
            </a:r>
            <a:endParaRPr lang="en-US" altLang="zh-CN" dirty="0"/>
          </a:p>
          <a:p>
            <a:pPr lvl="1"/>
            <a:r>
              <a:rPr lang="en-US" altLang="zh-CN" dirty="0">
                <a:latin typeface="Times" panose="02020603050405020304" pitchFamily="18" charset="0"/>
                <a:cs typeface="Times" panose="02020603050405020304" pitchFamily="18" charset="0"/>
              </a:rPr>
              <a:t>Reuters-21578: about 10K docs (</a:t>
            </a:r>
            <a:r>
              <a:rPr lang="en-US" altLang="zh-CN" b="1" i="1" dirty="0" err="1">
                <a:latin typeface="Times" panose="02020603050405020304" pitchFamily="18" charset="0"/>
                <a:cs typeface="Times" panose="02020603050405020304" pitchFamily="18" charset="0"/>
              </a:rPr>
              <a:t>Bekkerman</a:t>
            </a:r>
            <a:r>
              <a:rPr lang="en-US" altLang="zh-CN" b="1" i="1" dirty="0">
                <a:latin typeface="Times" panose="02020603050405020304" pitchFamily="18" charset="0"/>
                <a:cs typeface="Times" panose="02020603050405020304" pitchFamily="18" charset="0"/>
              </a:rPr>
              <a:t> et al, SIGIR 2001</a:t>
            </a:r>
            <a:r>
              <a:rPr lang="en-US" altLang="zh-CN" dirty="0">
                <a:latin typeface="Times" panose="02020603050405020304" pitchFamily="18" charset="0"/>
                <a:cs typeface="Times" panose="02020603050405020304" pitchFamily="18" charset="0"/>
              </a:rPr>
              <a:t>) </a:t>
            </a:r>
            <a:endParaRPr lang="en-US" altLang="zh-CN" dirty="0">
              <a:latin typeface="Times" panose="02020603050405020304" pitchFamily="18" charset="0"/>
              <a:cs typeface="Times" panose="02020603050405020304" pitchFamily="18" charset="0"/>
            </a:endParaRPr>
          </a:p>
          <a:p>
            <a:pPr lvl="1"/>
            <a:r>
              <a:rPr lang="en-US" altLang="zh-CN" dirty="0">
                <a:latin typeface="Times" panose="02020603050405020304" pitchFamily="18" charset="0"/>
                <a:cs typeface="Times" panose="02020603050405020304" pitchFamily="18" charset="0"/>
              </a:rPr>
              <a:t>RCV1: about 807K docs (</a:t>
            </a:r>
            <a:r>
              <a:rPr lang="en-US" altLang="zh-CN" b="1" i="1" dirty="0" err="1">
                <a:latin typeface="Times" panose="02020603050405020304" pitchFamily="18" charset="0"/>
                <a:cs typeface="Times" panose="02020603050405020304" pitchFamily="18" charset="0"/>
              </a:rPr>
              <a:t>Bekkerman</a:t>
            </a:r>
            <a:r>
              <a:rPr lang="en-US" altLang="zh-CN" b="1" i="1" dirty="0">
                <a:latin typeface="Times" panose="02020603050405020304" pitchFamily="18" charset="0"/>
                <a:cs typeface="Times" panose="02020603050405020304" pitchFamily="18" charset="0"/>
              </a:rPr>
              <a:t> &amp; </a:t>
            </a:r>
            <a:r>
              <a:rPr lang="en-US" altLang="zh-CN" b="1" i="1" dirty="0" err="1">
                <a:latin typeface="Times" panose="02020603050405020304" pitchFamily="18" charset="0"/>
                <a:cs typeface="Times" panose="02020603050405020304" pitchFamily="18" charset="0"/>
              </a:rPr>
              <a:t>Scholz</a:t>
            </a:r>
            <a:r>
              <a:rPr lang="en-US" altLang="zh-CN" b="1" i="1" dirty="0">
                <a:latin typeface="Times" panose="02020603050405020304" pitchFamily="18" charset="0"/>
                <a:cs typeface="Times" panose="02020603050405020304" pitchFamily="18" charset="0"/>
              </a:rPr>
              <a:t>, CIKM 2008</a:t>
            </a:r>
            <a:r>
              <a:rPr lang="en-US" altLang="zh-CN" dirty="0">
                <a:latin typeface="Times" panose="02020603050405020304" pitchFamily="18" charset="0"/>
                <a:cs typeface="Times" panose="02020603050405020304" pitchFamily="18" charset="0"/>
              </a:rPr>
              <a:t>)</a:t>
            </a:r>
            <a:endParaRPr lang="en-US" altLang="zh-CN" dirty="0">
              <a:latin typeface="Times" panose="02020603050405020304" pitchFamily="18" charset="0"/>
              <a:cs typeface="Times" panose="02020603050405020304" pitchFamily="18" charset="0"/>
            </a:endParaRPr>
          </a:p>
          <a:p>
            <a:pPr lvl="1"/>
            <a:r>
              <a:rPr lang="en-US" altLang="zh-CN" dirty="0">
                <a:latin typeface="Times" panose="02020603050405020304" pitchFamily="18" charset="0"/>
                <a:cs typeface="Times" panose="02020603050405020304" pitchFamily="18" charset="0"/>
              </a:rPr>
              <a:t>LinkedIn job title data: about 100M docs (</a:t>
            </a:r>
            <a:r>
              <a:rPr lang="en-US" altLang="zh-CN" b="1" i="1" dirty="0" err="1">
                <a:latin typeface="Times" panose="02020603050405020304" pitchFamily="18" charset="0"/>
                <a:cs typeface="Times" panose="02020603050405020304" pitchFamily="18" charset="0"/>
              </a:rPr>
              <a:t>Bekkerman</a:t>
            </a:r>
            <a:r>
              <a:rPr lang="en-US" altLang="zh-CN" b="1" i="1" dirty="0">
                <a:latin typeface="Times" panose="02020603050405020304" pitchFamily="18" charset="0"/>
                <a:cs typeface="Times" panose="02020603050405020304" pitchFamily="18" charset="0"/>
              </a:rPr>
              <a:t> &amp; </a:t>
            </a:r>
            <a:r>
              <a:rPr lang="en-US" altLang="zh-CN" b="1" i="1" dirty="0" err="1">
                <a:latin typeface="Times" panose="02020603050405020304" pitchFamily="18" charset="0"/>
                <a:cs typeface="Times" panose="02020603050405020304" pitchFamily="18" charset="0"/>
              </a:rPr>
              <a:t>Gavish</a:t>
            </a:r>
            <a:r>
              <a:rPr lang="en-US" altLang="zh-CN" b="1" i="1" dirty="0">
                <a:latin typeface="Times" panose="02020603050405020304" pitchFamily="18" charset="0"/>
                <a:cs typeface="Times" panose="02020603050405020304" pitchFamily="18" charset="0"/>
              </a:rPr>
              <a:t>, KDD 2011</a:t>
            </a:r>
            <a:r>
              <a:rPr lang="en-US" altLang="zh-CN" dirty="0">
                <a:latin typeface="Times" panose="02020603050405020304" pitchFamily="18" charset="0"/>
                <a:cs typeface="Times" panose="02020603050405020304" pitchFamily="18" charset="0"/>
              </a:rPr>
              <a:t>)</a:t>
            </a:r>
            <a:endParaRPr lang="en-US" altLang="zh-CN" dirty="0">
              <a:latin typeface="Times" panose="02020603050405020304" pitchFamily="18" charset="0"/>
              <a:cs typeface="Times" panose="02020603050405020304" pitchFamily="18" charset="0"/>
            </a:endParaRPr>
          </a:p>
          <a:p>
            <a:pPr lvl="1"/>
            <a:r>
              <a:rPr lang="en-US" altLang="zh-CN" dirty="0">
                <a:latin typeface="Times" panose="02020603050405020304" pitchFamily="18" charset="0"/>
              </a:rPr>
              <a:t>ImageNet</a:t>
            </a:r>
            <a:r>
              <a:rPr lang="zh-CN" altLang="en-US" dirty="0">
                <a:latin typeface="Times" panose="02020603050405020304" pitchFamily="18" charset="0"/>
              </a:rPr>
              <a:t> </a:t>
            </a:r>
            <a:r>
              <a:rPr lang="en-US" altLang="zh-CN" dirty="0">
                <a:latin typeface="Times" panose="02020603050405020304" pitchFamily="18" charset="0"/>
              </a:rPr>
              <a:t>:</a:t>
            </a:r>
            <a:r>
              <a:rPr lang="zh-CN" altLang="en-US" dirty="0">
                <a:latin typeface="Times" panose="02020603050405020304" pitchFamily="18" charset="0"/>
              </a:rPr>
              <a:t> 截止</a:t>
            </a:r>
            <a:r>
              <a:rPr lang="en-US" altLang="zh-CN" dirty="0">
                <a:latin typeface="Times" panose="02020603050405020304" pitchFamily="18" charset="0"/>
              </a:rPr>
              <a:t>2016</a:t>
            </a:r>
            <a:r>
              <a:rPr lang="zh-CN" altLang="en-US" dirty="0">
                <a:latin typeface="Times" panose="02020603050405020304" pitchFamily="18" charset="0"/>
              </a:rPr>
              <a:t>年，包括</a:t>
            </a:r>
            <a:r>
              <a:rPr lang="en-US" altLang="zh-CN" dirty="0">
                <a:latin typeface="Times" panose="02020603050405020304" pitchFamily="18" charset="0"/>
              </a:rPr>
              <a:t>1500 </a:t>
            </a:r>
            <a:r>
              <a:rPr lang="zh-CN" altLang="en-US" dirty="0">
                <a:latin typeface="Times" panose="02020603050405020304" pitchFamily="18" charset="0"/>
              </a:rPr>
              <a:t>万由人手工注释的图片网址、超过 </a:t>
            </a:r>
            <a:r>
              <a:rPr lang="en-US" altLang="zh-CN" dirty="0">
                <a:latin typeface="Times" panose="02020603050405020304" pitchFamily="18" charset="0"/>
              </a:rPr>
              <a:t>2.2 </a:t>
            </a:r>
            <a:r>
              <a:rPr lang="zh-CN" altLang="en-US" dirty="0">
                <a:latin typeface="Times" panose="02020603050405020304" pitchFamily="18" charset="0"/>
              </a:rPr>
              <a:t>万个类别，</a:t>
            </a:r>
            <a:r>
              <a:rPr lang="zh-CN" altLang="en-US" dirty="0"/>
              <a:t>至少有 </a:t>
            </a:r>
            <a:r>
              <a:rPr lang="en-US" altLang="zh-CN" dirty="0"/>
              <a:t>100 </a:t>
            </a:r>
            <a:r>
              <a:rPr lang="zh-CN" altLang="en-US" dirty="0"/>
              <a:t>万张里面提供了边框</a:t>
            </a:r>
            <a:endParaRPr lang="en-US" altLang="zh-CN" dirty="0">
              <a:latin typeface="Times" panose="02020603050405020304" pitchFamily="18" charset="0"/>
            </a:endParaRPr>
          </a:p>
        </p:txBody>
      </p:sp>
      <p:sp>
        <p:nvSpPr>
          <p:cNvPr id="4" name="灯片编号占位符 3"/>
          <p:cNvSpPr>
            <a:spLocks noGrp="1"/>
          </p:cNvSpPr>
          <p:nvPr>
            <p:ph type="sldNum" sz="quarter" idx="12"/>
          </p:nvPr>
        </p:nvSpPr>
        <p:spPr/>
        <p:txBody>
          <a:bodyPr/>
          <a:lstStyle/>
          <a:p>
            <a:fld id="{2F264DDB-364C-410E-A66B-B19CEFA5EF0F}"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382090" y="1448437"/>
            <a:ext cx="2618910" cy="313071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s-ES" dirty="0"/>
              <a:t>工作流程</a:t>
            </a:r>
            <a:endParaRPr lang="zh-CN" altLang="en-US" dirty="0"/>
          </a:p>
        </p:txBody>
      </p:sp>
      <p:sp>
        <p:nvSpPr>
          <p:cNvPr id="13315" name="Rectangle 3"/>
          <p:cNvSpPr>
            <a:spLocks noGrp="1" noChangeArrowheads="1"/>
          </p:cNvSpPr>
          <p:nvPr>
            <p:ph type="body" idx="1"/>
          </p:nvPr>
        </p:nvSpPr>
        <p:spPr/>
        <p:txBody>
          <a:bodyPr/>
          <a:lstStyle/>
          <a:p>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概述</a:t>
            </a:r>
            <a:endParaRPr lang="zh-CN" altLang="en-US" dirty="0"/>
          </a:p>
        </p:txBody>
      </p:sp>
      <p:sp>
        <p:nvSpPr>
          <p:cNvPr id="2" name="内容占位符 1"/>
          <p:cNvSpPr>
            <a:spLocks noGrp="1"/>
          </p:cNvSpPr>
          <p:nvPr>
            <p:ph idx="1"/>
          </p:nvPr>
        </p:nvSpPr>
        <p:spPr/>
        <p:txBody>
          <a:bodyPr/>
          <a:lstStyle/>
          <a:p>
            <a:r>
              <a:rPr lang="zh-CN" altLang="en-US" dirty="0"/>
              <a:t>不同的</a:t>
            </a:r>
            <a:r>
              <a:rPr lang="en-US" altLang="zh-CN" dirty="0"/>
              <a:t>Map</a:t>
            </a:r>
            <a:r>
              <a:rPr lang="zh-CN" altLang="en-US" dirty="0"/>
              <a:t>任务之间不会进行通信</a:t>
            </a:r>
            <a:endParaRPr lang="en-US" altLang="zh-CN" dirty="0"/>
          </a:p>
          <a:p>
            <a:r>
              <a:rPr lang="zh-CN" altLang="en-US" dirty="0"/>
              <a:t>不同的</a:t>
            </a:r>
            <a:r>
              <a:rPr lang="en-US" altLang="zh-CN" dirty="0"/>
              <a:t>Reduce</a:t>
            </a:r>
            <a:r>
              <a:rPr lang="zh-CN" altLang="en-US" dirty="0"/>
              <a:t>任务之间也不会发生任何信息交换</a:t>
            </a:r>
            <a:endParaRPr lang="en-US" altLang="zh-CN" dirty="0"/>
          </a:p>
          <a:p>
            <a:r>
              <a:rPr lang="zh-CN" altLang="en-US" dirty="0"/>
              <a:t>用户不能显式地从一台机器向另一台机器发送消息</a:t>
            </a:r>
            <a:endParaRPr lang="en-US" altLang="zh-CN" dirty="0"/>
          </a:p>
          <a:p>
            <a:r>
              <a:rPr lang="zh-CN" altLang="en-US" dirty="0"/>
              <a:t>所有的数据交换都是通过</a:t>
            </a:r>
            <a:r>
              <a:rPr lang="en-US" altLang="zh-CN" dirty="0"/>
              <a:t>MapReduce</a:t>
            </a:r>
            <a:r>
              <a:rPr lang="zh-CN" altLang="en-US" dirty="0"/>
              <a:t>框架自身去实现的</a:t>
            </a:r>
            <a:endParaRPr kumimoji="1" lang="zh-CN" altLang="en-US" dirty="0"/>
          </a:p>
        </p:txBody>
      </p:sp>
      <p:pic>
        <p:nvPicPr>
          <p:cNvPr id="1433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2978" y="2705408"/>
            <a:ext cx="4787365" cy="236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4"/>
          <p:cNvSpPr txBox="1">
            <a:spLocks noChangeArrowheads="1"/>
          </p:cNvSpPr>
          <p:nvPr/>
        </p:nvSpPr>
        <p:spPr bwMode="auto">
          <a:xfrm>
            <a:off x="4196593" y="3016250"/>
            <a:ext cx="72013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50" dirty="0"/>
              <a:t>Shuffle</a:t>
            </a:r>
            <a:endParaRPr lang="zh-CN" altLang="en-US" sz="135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整体流程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1132411" y="819150"/>
            <a:ext cx="6806153" cy="3764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作业启动</a:t>
            </a:r>
            <a:endParaRPr kumimoji="1" lang="zh-CN" altLang="en-US" dirty="0"/>
          </a:p>
        </p:txBody>
      </p:sp>
      <p:pic>
        <p:nvPicPr>
          <p:cNvPr id="4" name="图片 3"/>
          <p:cNvPicPr>
            <a:picLocks noChangeAspect="1"/>
          </p:cNvPicPr>
          <p:nvPr/>
        </p:nvPicPr>
        <p:blipFill>
          <a:blip r:embed="rId1"/>
          <a:stretch>
            <a:fillRect/>
          </a:stretch>
        </p:blipFill>
        <p:spPr>
          <a:xfrm>
            <a:off x="4035866" y="967827"/>
            <a:ext cx="4958499" cy="2332486"/>
          </a:xfrm>
          <a:prstGeom prst="rect">
            <a:avLst/>
          </a:prstGeom>
        </p:spPr>
      </p:pic>
      <p:sp>
        <p:nvSpPr>
          <p:cNvPr id="5" name="矩形 4"/>
          <p:cNvSpPr/>
          <p:nvPr/>
        </p:nvSpPr>
        <p:spPr>
          <a:xfrm>
            <a:off x="783411" y="1872460"/>
            <a:ext cx="3255528" cy="523220"/>
          </a:xfrm>
          <a:prstGeom prst="rect">
            <a:avLst/>
          </a:prstGeom>
        </p:spPr>
        <p:txBody>
          <a:bodyPr wrap="square">
            <a:spAutoFit/>
          </a:bodyPr>
          <a:lstStyle/>
          <a:p>
            <a:r>
              <a:rPr lang="en-US" altLang="zh-CN" sz="1400" dirty="0">
                <a:solidFill>
                  <a:srgbClr val="FF2600"/>
                </a:solidFill>
                <a:latin typeface="Helvetica" pitchFamily="2" charset="0"/>
              </a:rPr>
              <a:t>./</a:t>
            </a:r>
            <a:r>
              <a:rPr lang="en-US" altLang="zh-CN" sz="1400" dirty="0" err="1">
                <a:solidFill>
                  <a:srgbClr val="FF2600"/>
                </a:solidFill>
                <a:latin typeface="Helvetica" pitchFamily="2" charset="0"/>
              </a:rPr>
              <a:t>hadoop</a:t>
            </a:r>
            <a:r>
              <a:rPr lang="en-US" altLang="zh-CN" sz="1400" dirty="0">
                <a:solidFill>
                  <a:srgbClr val="FF2600"/>
                </a:solidFill>
                <a:latin typeface="Helvetica" pitchFamily="2" charset="0"/>
              </a:rPr>
              <a:t> jar ./../hadoop-examples-1.0.3.jar wordcount in out</a:t>
            </a:r>
            <a:endParaRPr lang="en-US" altLang="zh-CN" sz="1400" dirty="0">
              <a:solidFill>
                <a:srgbClr val="FF2600"/>
              </a:solidFill>
              <a:effectLst/>
              <a:latin typeface="Helvetica" pitchFamily="2" charset="0"/>
            </a:endParaRPr>
          </a:p>
        </p:txBody>
      </p:sp>
      <p:pic>
        <p:nvPicPr>
          <p:cNvPr id="6" name="图片 5"/>
          <p:cNvPicPr>
            <a:picLocks noChangeAspect="1"/>
          </p:cNvPicPr>
          <p:nvPr/>
        </p:nvPicPr>
        <p:blipFill>
          <a:blip r:embed="rId2"/>
          <a:stretch>
            <a:fillRect/>
          </a:stretch>
        </p:blipFill>
        <p:spPr>
          <a:xfrm>
            <a:off x="0" y="2019954"/>
            <a:ext cx="584462" cy="751451"/>
          </a:xfrm>
          <a:prstGeom prst="rect">
            <a:avLst/>
          </a:prstGeom>
        </p:spPr>
      </p:pic>
      <p:cxnSp>
        <p:nvCxnSpPr>
          <p:cNvPr id="8" name="直线箭头连接符 7"/>
          <p:cNvCxnSpPr>
            <a:stCxn id="6" idx="3"/>
          </p:cNvCxnSpPr>
          <p:nvPr/>
        </p:nvCxnSpPr>
        <p:spPr>
          <a:xfrm>
            <a:off x="584462" y="2395680"/>
            <a:ext cx="345140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初始化</a:t>
            </a:r>
            <a:r>
              <a:rPr lang="en-US" altLang="zh-CN"/>
              <a:t>——</a:t>
            </a:r>
            <a:r>
              <a:rPr lang="zh-CN" altLang="en-US"/>
              <a:t>创建作业（</a:t>
            </a:r>
            <a:r>
              <a:rPr lang="en-US" altLang="zh-CN"/>
              <a:t>job</a:t>
            </a:r>
            <a:r>
              <a:rPr lang="zh-CN" altLang="en-US"/>
              <a:t>）</a:t>
            </a:r>
            <a:endParaRPr lang="zh-CN" altLang="en-US" dirty="0"/>
          </a:p>
        </p:txBody>
      </p:sp>
      <p:sp>
        <p:nvSpPr>
          <p:cNvPr id="8" name="内容占位符 7"/>
          <p:cNvSpPr>
            <a:spLocks noGrp="1"/>
          </p:cNvSpPr>
          <p:nvPr>
            <p:ph idx="1"/>
          </p:nvPr>
        </p:nvSpPr>
        <p:spPr>
          <a:xfrm>
            <a:off x="4535488" y="819150"/>
            <a:ext cx="4151312" cy="3937000"/>
          </a:xfrm>
        </p:spPr>
        <p:txBody>
          <a:bodyPr>
            <a:normAutofit/>
          </a:bodyPr>
          <a:lstStyle/>
          <a:p>
            <a:pPr marL="457200" indent="-457200">
              <a:buFont typeface="+mj-lt"/>
              <a:buAutoNum type="arabicPeriod"/>
            </a:pPr>
            <a:r>
              <a:rPr lang="en-US" altLang="zh-CN" dirty="0"/>
              <a:t>MapReduce </a:t>
            </a:r>
            <a:r>
              <a:rPr lang="zh-CN" altLang="en-US" dirty="0"/>
              <a:t>程序创建新</a:t>
            </a:r>
            <a:r>
              <a:rPr lang="en-US" altLang="zh-CN" dirty="0" err="1"/>
              <a:t>JobClient</a:t>
            </a:r>
            <a:r>
              <a:rPr lang="zh-CN" altLang="en-US" dirty="0"/>
              <a:t>实例</a:t>
            </a:r>
            <a:endParaRPr lang="zh-CN" altLang="en-US" dirty="0"/>
          </a:p>
          <a:p>
            <a:pPr marL="457200" indent="-457200">
              <a:buFont typeface="+mj-lt"/>
              <a:buAutoNum type="arabicPeriod"/>
            </a:pPr>
            <a:r>
              <a:rPr lang="en-US" altLang="zh-CN" dirty="0" err="1"/>
              <a:t>JobClient</a:t>
            </a:r>
            <a:r>
              <a:rPr lang="zh-CN" altLang="en-US" dirty="0"/>
              <a:t>向</a:t>
            </a:r>
            <a:r>
              <a:rPr lang="en-US" altLang="zh-CN" dirty="0" err="1"/>
              <a:t>JobTracker</a:t>
            </a:r>
            <a:r>
              <a:rPr lang="zh-CN" altLang="en-US" dirty="0"/>
              <a:t>请求获得一个新的</a:t>
            </a:r>
            <a:r>
              <a:rPr lang="en-US" altLang="zh-CN" dirty="0" err="1"/>
              <a:t>JobId</a:t>
            </a:r>
            <a:endParaRPr lang="zh-CN" altLang="en-US" dirty="0"/>
          </a:p>
          <a:p>
            <a:pPr marL="457200" indent="-457200">
              <a:buFont typeface="+mj-lt"/>
              <a:buAutoNum type="arabicPeriod"/>
            </a:pPr>
            <a:r>
              <a:rPr lang="en-US" altLang="zh-CN" dirty="0" err="1"/>
              <a:t>JobClient</a:t>
            </a:r>
            <a:r>
              <a:rPr lang="zh-CN" altLang="en-US" dirty="0"/>
              <a:t>将运行作业需要的相关资源放入作业对应的</a:t>
            </a:r>
            <a:r>
              <a:rPr lang="en-US" altLang="zh-CN" dirty="0"/>
              <a:t>HDFS</a:t>
            </a:r>
            <a:r>
              <a:rPr lang="zh-CN" altLang="en-US" dirty="0"/>
              <a:t>目录、计算分片数量和</a:t>
            </a:r>
            <a:r>
              <a:rPr lang="en-US" altLang="zh-CN" dirty="0"/>
              <a:t>map</a:t>
            </a:r>
            <a:r>
              <a:rPr lang="zh-CN" altLang="en-US" dirty="0"/>
              <a:t>任务数量</a:t>
            </a:r>
            <a:endParaRPr lang="zh-CN" altLang="en-US" dirty="0"/>
          </a:p>
          <a:p>
            <a:pPr marL="457200" indent="-457200">
              <a:buFont typeface="+mj-lt"/>
              <a:buAutoNum type="arabicPeriod"/>
            </a:pPr>
            <a:r>
              <a:rPr lang="zh-CN" altLang="en-US" dirty="0"/>
              <a:t>向</a:t>
            </a:r>
            <a:r>
              <a:rPr lang="en-US" altLang="zh-CN" dirty="0" err="1"/>
              <a:t>JobTracker</a:t>
            </a:r>
            <a:r>
              <a:rPr lang="zh-CN" altLang="en-US" dirty="0"/>
              <a:t>提交作业，获得作业状态对象句柄</a:t>
            </a:r>
            <a:endParaRPr lang="zh-CN" altLang="en-US" dirty="0"/>
          </a:p>
          <a:p>
            <a:pPr marL="457200" indent="-457200">
              <a:buFont typeface="+mj-lt"/>
              <a:buAutoNum type="arabicPeriod"/>
            </a:pPr>
            <a:endParaRPr kumimoji="1" lang="zh-CN" altLang="en-US" dirty="0"/>
          </a:p>
        </p:txBody>
      </p:sp>
      <p:pic>
        <p:nvPicPr>
          <p:cNvPr id="4" name="图片 3"/>
          <p:cNvPicPr>
            <a:picLocks noChangeAspect="1"/>
          </p:cNvPicPr>
          <p:nvPr/>
        </p:nvPicPr>
        <p:blipFill>
          <a:blip r:embed="rId1"/>
          <a:stretch>
            <a:fillRect/>
          </a:stretch>
        </p:blipFill>
        <p:spPr>
          <a:xfrm>
            <a:off x="101535" y="640980"/>
            <a:ext cx="4187661" cy="1969883"/>
          </a:xfrm>
          <a:prstGeom prst="rect">
            <a:avLst/>
          </a:prstGeom>
        </p:spPr>
      </p:pic>
      <p:sp>
        <p:nvSpPr>
          <p:cNvPr id="5" name="矩形 4"/>
          <p:cNvSpPr/>
          <p:nvPr/>
        </p:nvSpPr>
        <p:spPr>
          <a:xfrm>
            <a:off x="18854" y="904974"/>
            <a:ext cx="1121789" cy="14611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stretch>
            <a:fillRect/>
          </a:stretch>
        </p:blipFill>
        <p:spPr>
          <a:xfrm>
            <a:off x="-9278" y="2980307"/>
            <a:ext cx="4509841" cy="200437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作业</a:t>
            </a:r>
            <a:r>
              <a:rPr kumimoji="1" lang="en-US" altLang="zh-CN" dirty="0"/>
              <a:t>/</a:t>
            </a:r>
            <a:r>
              <a:rPr kumimoji="1" lang="zh-CN" altLang="en-US" dirty="0"/>
              <a:t>任务调度</a:t>
            </a:r>
            <a:endParaRPr kumimoji="1" lang="zh-CN" altLang="en-US" dirty="0"/>
          </a:p>
        </p:txBody>
      </p:sp>
      <p:sp>
        <p:nvSpPr>
          <p:cNvPr id="3" name="内容占位符 2"/>
          <p:cNvSpPr>
            <a:spLocks noGrp="1"/>
          </p:cNvSpPr>
          <p:nvPr>
            <p:ph idx="1"/>
          </p:nvPr>
        </p:nvSpPr>
        <p:spPr>
          <a:xfrm>
            <a:off x="4535488" y="819150"/>
            <a:ext cx="4151312" cy="3937000"/>
          </a:xfrm>
        </p:spPr>
        <p:txBody>
          <a:bodyPr/>
          <a:lstStyle/>
          <a:p>
            <a:pPr marL="457200" indent="-457200">
              <a:buFont typeface="+mj-lt"/>
              <a:buAutoNum type="arabicPeriod"/>
            </a:pPr>
            <a:r>
              <a:rPr lang="zh-CN" altLang="en-US" dirty="0"/>
              <a:t>作业提交请求放入队列等待调度，</a:t>
            </a:r>
            <a:r>
              <a:rPr lang="en-US" altLang="zh-CN" dirty="0" err="1"/>
              <a:t>JobTracker</a:t>
            </a:r>
            <a:r>
              <a:rPr lang="zh-CN" altLang="en-US" dirty="0"/>
              <a:t>执行调度</a:t>
            </a:r>
            <a:endParaRPr lang="zh-CN" altLang="en-US" dirty="0"/>
          </a:p>
          <a:p>
            <a:pPr marL="457200" indent="-457200">
              <a:buFont typeface="+mj-lt"/>
              <a:buAutoNum type="arabicPeriod"/>
            </a:pPr>
            <a:r>
              <a:rPr lang="en-US" altLang="zh-CN" dirty="0" err="1"/>
              <a:t>JobTracker</a:t>
            </a:r>
            <a:r>
              <a:rPr lang="zh-CN" altLang="en-US" dirty="0"/>
              <a:t>从</a:t>
            </a:r>
            <a:r>
              <a:rPr lang="en-US" altLang="zh-CN" dirty="0"/>
              <a:t>HDFS</a:t>
            </a:r>
            <a:r>
              <a:rPr lang="zh-CN" altLang="en-US" dirty="0"/>
              <a:t>中取出作业分片信息， 创建对应数量的</a:t>
            </a:r>
            <a:r>
              <a:rPr lang="en-US" altLang="zh-CN" dirty="0" err="1"/>
              <a:t>TaskInProgress</a:t>
            </a:r>
            <a:r>
              <a:rPr lang="zh-CN" altLang="en-US" dirty="0"/>
              <a:t>调度和监控</a:t>
            </a:r>
            <a:r>
              <a:rPr lang="en-US" altLang="zh-CN" dirty="0"/>
              <a:t>Map</a:t>
            </a:r>
            <a:r>
              <a:rPr lang="zh-CN" altLang="en-US" dirty="0"/>
              <a:t>任务</a:t>
            </a:r>
            <a:endParaRPr lang="zh-CN" altLang="en-US" dirty="0"/>
          </a:p>
          <a:p>
            <a:pPr marL="457200" indent="-457200">
              <a:buFont typeface="+mj-lt"/>
              <a:buAutoNum type="arabicPeriod"/>
            </a:pPr>
            <a:endParaRPr kumimoji="1" lang="zh-CN" altLang="en-US" dirty="0"/>
          </a:p>
        </p:txBody>
      </p:sp>
      <p:pic>
        <p:nvPicPr>
          <p:cNvPr id="4" name="图片 3"/>
          <p:cNvPicPr>
            <a:picLocks noChangeAspect="1"/>
          </p:cNvPicPr>
          <p:nvPr/>
        </p:nvPicPr>
        <p:blipFill>
          <a:blip r:embed="rId1"/>
          <a:stretch>
            <a:fillRect/>
          </a:stretch>
        </p:blipFill>
        <p:spPr>
          <a:xfrm>
            <a:off x="176950" y="819150"/>
            <a:ext cx="4358538" cy="2050264"/>
          </a:xfrm>
          <a:prstGeom prst="rect">
            <a:avLst/>
          </a:prstGeom>
        </p:spPr>
      </p:pic>
      <p:sp>
        <p:nvSpPr>
          <p:cNvPr id="5" name="矩形 4"/>
          <p:cNvSpPr/>
          <p:nvPr/>
        </p:nvSpPr>
        <p:spPr>
          <a:xfrm>
            <a:off x="1234431" y="1075997"/>
            <a:ext cx="594370" cy="15365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stretch>
            <a:fillRect/>
          </a:stretch>
        </p:blipFill>
        <p:spPr>
          <a:xfrm>
            <a:off x="176950" y="3104451"/>
            <a:ext cx="4234794" cy="18821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Map</a:t>
            </a:r>
            <a:endParaRPr kumimoji="1" lang="zh-CN" altLang="en-US" dirty="0"/>
          </a:p>
        </p:txBody>
      </p:sp>
      <p:sp>
        <p:nvSpPr>
          <p:cNvPr id="3" name="内容占位符 2"/>
          <p:cNvSpPr>
            <a:spLocks noGrp="1"/>
          </p:cNvSpPr>
          <p:nvPr>
            <p:ph idx="1"/>
          </p:nvPr>
        </p:nvSpPr>
        <p:spPr>
          <a:xfrm>
            <a:off x="4535488" y="819150"/>
            <a:ext cx="4151312" cy="3937000"/>
          </a:xfrm>
        </p:spPr>
        <p:txBody>
          <a:bodyPr/>
          <a:lstStyle/>
          <a:p>
            <a:pPr marL="457200" indent="-457200">
              <a:buFont typeface="+mj-lt"/>
              <a:buAutoNum type="arabicPeriod"/>
            </a:pPr>
            <a:r>
              <a:rPr lang="zh-CN" altLang="en-US" dirty="0"/>
              <a:t>从</a:t>
            </a:r>
            <a:r>
              <a:rPr lang="en-US" altLang="zh-CN" dirty="0"/>
              <a:t>HDFS</a:t>
            </a:r>
            <a:r>
              <a:rPr lang="zh-CN" altLang="en-US" dirty="0"/>
              <a:t>提取相关资源（程序</a:t>
            </a:r>
            <a:r>
              <a:rPr lang="en-US" altLang="zh-CN" dirty="0"/>
              <a:t>Jar </a:t>
            </a:r>
            <a:r>
              <a:rPr lang="zh-CN" altLang="en-US" dirty="0"/>
              <a:t>包、数据）</a:t>
            </a:r>
            <a:endParaRPr lang="zh-CN" altLang="en-US" dirty="0"/>
          </a:p>
          <a:p>
            <a:pPr marL="457200" indent="-457200">
              <a:buFont typeface="+mj-lt"/>
              <a:buAutoNum type="arabicPeriod"/>
            </a:pPr>
            <a:r>
              <a:rPr lang="zh-CN" altLang="en-US" dirty="0"/>
              <a:t>创建</a:t>
            </a:r>
            <a:r>
              <a:rPr lang="en-US" altLang="zh-CN" dirty="0" err="1"/>
              <a:t>TaskRunner</a:t>
            </a:r>
            <a:r>
              <a:rPr lang="zh-CN" altLang="en-US" dirty="0"/>
              <a:t>运行</a:t>
            </a:r>
            <a:r>
              <a:rPr lang="en-US" altLang="zh-CN" dirty="0"/>
              <a:t>Map</a:t>
            </a:r>
            <a:r>
              <a:rPr lang="zh-CN" altLang="en-US" dirty="0"/>
              <a:t>任务</a:t>
            </a:r>
            <a:endParaRPr lang="zh-CN" altLang="en-US" dirty="0"/>
          </a:p>
          <a:p>
            <a:pPr marL="457200" indent="-457200">
              <a:buFont typeface="+mj-lt"/>
              <a:buAutoNum type="arabicPeriod"/>
            </a:pPr>
            <a:r>
              <a:rPr lang="zh-CN" altLang="en-US" dirty="0"/>
              <a:t>在单独的</a:t>
            </a:r>
            <a:r>
              <a:rPr lang="en-US" altLang="zh-CN" dirty="0"/>
              <a:t>JVM</a:t>
            </a:r>
            <a:r>
              <a:rPr lang="zh-CN" altLang="en-US" dirty="0"/>
              <a:t>中启动</a:t>
            </a:r>
            <a:r>
              <a:rPr lang="en-US" altLang="zh-CN" dirty="0" err="1"/>
              <a:t>MapTask</a:t>
            </a:r>
            <a:r>
              <a:rPr lang="zh-CN" altLang="en-US" dirty="0"/>
              <a:t>执行</a:t>
            </a:r>
            <a:r>
              <a:rPr lang="en-US" altLang="zh-CN" dirty="0"/>
              <a:t>map</a:t>
            </a:r>
            <a:r>
              <a:rPr lang="zh-CN" altLang="en-US" dirty="0"/>
              <a:t>函数</a:t>
            </a:r>
            <a:endParaRPr lang="zh-CN" altLang="en-US" dirty="0"/>
          </a:p>
          <a:p>
            <a:pPr marL="457200" indent="-457200">
              <a:buFont typeface="+mj-lt"/>
              <a:buAutoNum type="arabicPeriod"/>
            </a:pPr>
            <a:r>
              <a:rPr lang="zh-CN" altLang="en-US" dirty="0"/>
              <a:t>中间结果数据定期存入缓存</a:t>
            </a:r>
            <a:endParaRPr lang="zh-CN" altLang="en-US" dirty="0"/>
          </a:p>
          <a:p>
            <a:pPr marL="457200" indent="-457200">
              <a:buFont typeface="+mj-lt"/>
              <a:buAutoNum type="arabicPeriod"/>
            </a:pPr>
            <a:r>
              <a:rPr lang="zh-CN" altLang="en-US" dirty="0"/>
              <a:t>缓存写入磁盘</a:t>
            </a:r>
            <a:endParaRPr lang="zh-CN" altLang="en-US" dirty="0"/>
          </a:p>
          <a:p>
            <a:pPr marL="457200" indent="-457200">
              <a:buFont typeface="+mj-lt"/>
              <a:buAutoNum type="arabicPeriod"/>
            </a:pPr>
            <a:r>
              <a:rPr lang="zh-CN" altLang="en-US" dirty="0"/>
              <a:t>定期报告进度</a:t>
            </a:r>
            <a:endParaRPr lang="zh-CN" altLang="en-US" dirty="0"/>
          </a:p>
          <a:p>
            <a:pPr marL="457200" indent="-457200">
              <a:buFont typeface="+mj-lt"/>
              <a:buAutoNum type="arabicPeriod"/>
            </a:pPr>
            <a:endParaRPr kumimoji="1" lang="zh-CN" altLang="en-US" dirty="0"/>
          </a:p>
        </p:txBody>
      </p:sp>
      <p:pic>
        <p:nvPicPr>
          <p:cNvPr id="4" name="图片 3"/>
          <p:cNvPicPr>
            <a:picLocks noChangeAspect="1"/>
          </p:cNvPicPr>
          <p:nvPr/>
        </p:nvPicPr>
        <p:blipFill>
          <a:blip r:embed="rId1"/>
          <a:stretch>
            <a:fillRect/>
          </a:stretch>
        </p:blipFill>
        <p:spPr>
          <a:xfrm>
            <a:off x="155542" y="1780040"/>
            <a:ext cx="4039386" cy="3338732"/>
          </a:xfrm>
          <a:prstGeom prst="rect">
            <a:avLst/>
          </a:prstGeom>
        </p:spPr>
      </p:pic>
      <p:pic>
        <p:nvPicPr>
          <p:cNvPr id="5" name="图片 4"/>
          <p:cNvPicPr>
            <a:picLocks noChangeAspect="1"/>
          </p:cNvPicPr>
          <p:nvPr/>
        </p:nvPicPr>
        <p:blipFill>
          <a:blip r:embed="rId2"/>
          <a:stretch>
            <a:fillRect/>
          </a:stretch>
        </p:blipFill>
        <p:spPr>
          <a:xfrm>
            <a:off x="819052" y="205978"/>
            <a:ext cx="2943322" cy="1384544"/>
          </a:xfrm>
          <a:prstGeom prst="rect">
            <a:avLst/>
          </a:prstGeom>
        </p:spPr>
      </p:pic>
      <p:sp>
        <p:nvSpPr>
          <p:cNvPr id="6" name="矩形 5"/>
          <p:cNvSpPr/>
          <p:nvPr/>
        </p:nvSpPr>
        <p:spPr>
          <a:xfrm>
            <a:off x="1517236" y="395496"/>
            <a:ext cx="688638" cy="10746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Shuffle</a:t>
            </a:r>
            <a:endParaRPr kumimoji="1" lang="zh-CN" altLang="en-US" dirty="0"/>
          </a:p>
        </p:txBody>
      </p:sp>
      <p:pic>
        <p:nvPicPr>
          <p:cNvPr id="4" name="图片 3"/>
          <p:cNvPicPr>
            <a:picLocks noChangeAspect="1"/>
          </p:cNvPicPr>
          <p:nvPr/>
        </p:nvPicPr>
        <p:blipFill>
          <a:blip r:embed="rId1"/>
          <a:stretch>
            <a:fillRect/>
          </a:stretch>
        </p:blipFill>
        <p:spPr>
          <a:xfrm>
            <a:off x="1434931" y="825819"/>
            <a:ext cx="6201114" cy="431768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Reduce</a:t>
            </a:r>
            <a:endParaRPr kumimoji="1" lang="zh-CN" altLang="en-US" dirty="0"/>
          </a:p>
        </p:txBody>
      </p:sp>
      <p:sp>
        <p:nvSpPr>
          <p:cNvPr id="3" name="内容占位符 2"/>
          <p:cNvSpPr>
            <a:spLocks noGrp="1"/>
          </p:cNvSpPr>
          <p:nvPr>
            <p:ph idx="1"/>
          </p:nvPr>
        </p:nvSpPr>
        <p:spPr>
          <a:xfrm>
            <a:off x="4232635" y="819150"/>
            <a:ext cx="4454165" cy="3937000"/>
          </a:xfrm>
        </p:spPr>
        <p:txBody>
          <a:bodyPr/>
          <a:lstStyle/>
          <a:p>
            <a:pPr marL="457200" indent="-457200">
              <a:buFont typeface="+mj-lt"/>
              <a:buAutoNum type="arabicPeriod"/>
            </a:pPr>
            <a:r>
              <a:rPr lang="zh-CN" altLang="en-US" dirty="0"/>
              <a:t>分配</a:t>
            </a:r>
            <a:r>
              <a:rPr lang="en-US" altLang="zh-CN" dirty="0"/>
              <a:t>Reduce</a:t>
            </a:r>
            <a:r>
              <a:rPr lang="zh-CN" altLang="en-US" dirty="0"/>
              <a:t>任务</a:t>
            </a:r>
            <a:endParaRPr lang="zh-CN" altLang="en-US" dirty="0"/>
          </a:p>
          <a:p>
            <a:pPr marL="457200" indent="-457200">
              <a:buFont typeface="+mj-lt"/>
              <a:buAutoNum type="arabicPeriod"/>
            </a:pPr>
            <a:r>
              <a:rPr lang="zh-CN" altLang="en-US" dirty="0"/>
              <a:t>创建</a:t>
            </a:r>
            <a:r>
              <a:rPr lang="en-US" altLang="zh-CN" dirty="0" err="1"/>
              <a:t>TaskRunner</a:t>
            </a:r>
            <a:r>
              <a:rPr lang="zh-CN" altLang="en-US" dirty="0"/>
              <a:t>运行</a:t>
            </a:r>
            <a:r>
              <a:rPr lang="en-US" altLang="zh-CN" dirty="0"/>
              <a:t>Reduce</a:t>
            </a:r>
            <a:r>
              <a:rPr lang="zh-CN" altLang="en-US" dirty="0"/>
              <a:t>任务</a:t>
            </a:r>
            <a:endParaRPr lang="zh-CN" altLang="en-US" dirty="0"/>
          </a:p>
          <a:p>
            <a:pPr marL="457200" indent="-457200">
              <a:buFont typeface="+mj-lt"/>
              <a:buAutoNum type="arabicPeriod"/>
            </a:pPr>
            <a:r>
              <a:rPr lang="zh-CN" altLang="en-US" dirty="0"/>
              <a:t>在单独的</a:t>
            </a:r>
            <a:r>
              <a:rPr lang="en-US" altLang="zh-CN" dirty="0"/>
              <a:t>JVM</a:t>
            </a:r>
            <a:r>
              <a:rPr lang="zh-CN" altLang="en-US" dirty="0"/>
              <a:t>中启动</a:t>
            </a:r>
            <a:r>
              <a:rPr lang="en-US" altLang="zh-CN" dirty="0" err="1"/>
              <a:t>ReduceTask</a:t>
            </a:r>
            <a:endParaRPr lang="en-US" altLang="zh-CN" dirty="0"/>
          </a:p>
          <a:p>
            <a:pPr marL="457200" indent="-457200">
              <a:buFont typeface="+mj-lt"/>
              <a:buAutoNum type="arabicPeriod"/>
            </a:pPr>
            <a:r>
              <a:rPr lang="zh-CN" altLang="en-US" dirty="0"/>
              <a:t>执行</a:t>
            </a:r>
            <a:r>
              <a:rPr lang="en-US" altLang="zh-CN" dirty="0"/>
              <a:t>reduce</a:t>
            </a:r>
            <a:r>
              <a:rPr lang="zh-CN" altLang="en-US" dirty="0"/>
              <a:t>函数，从</a:t>
            </a:r>
            <a:r>
              <a:rPr lang="en-US" altLang="zh-CN" dirty="0"/>
              <a:t>Map</a:t>
            </a:r>
            <a:r>
              <a:rPr lang="zh-CN" altLang="en-US" dirty="0"/>
              <a:t>节点下载中间结果数据</a:t>
            </a:r>
            <a:endParaRPr lang="zh-CN" altLang="en-US" dirty="0"/>
          </a:p>
          <a:p>
            <a:pPr marL="457200" indent="-457200">
              <a:buFont typeface="+mj-lt"/>
              <a:buAutoNum type="arabicPeriod"/>
            </a:pPr>
            <a:r>
              <a:rPr lang="zh-CN" altLang="en-US" dirty="0"/>
              <a:t>输出结果临时文件</a:t>
            </a:r>
            <a:endParaRPr lang="zh-CN" altLang="en-US" dirty="0"/>
          </a:p>
          <a:p>
            <a:pPr marL="457200" indent="-457200">
              <a:buFont typeface="+mj-lt"/>
              <a:buAutoNum type="arabicPeriod"/>
            </a:pPr>
            <a:r>
              <a:rPr lang="zh-CN" altLang="en-US" dirty="0"/>
              <a:t>定期报告进度</a:t>
            </a:r>
            <a:endParaRPr lang="zh-CN" altLang="en-US" dirty="0"/>
          </a:p>
          <a:p>
            <a:pPr marL="457200" indent="-457200">
              <a:buFont typeface="+mj-lt"/>
              <a:buAutoNum type="arabicPeriod"/>
            </a:pPr>
            <a:endParaRPr kumimoji="1" lang="zh-CN" altLang="en-US" dirty="0"/>
          </a:p>
        </p:txBody>
      </p:sp>
      <p:pic>
        <p:nvPicPr>
          <p:cNvPr id="4" name="图片 3"/>
          <p:cNvPicPr>
            <a:picLocks noChangeAspect="1"/>
          </p:cNvPicPr>
          <p:nvPr/>
        </p:nvPicPr>
        <p:blipFill>
          <a:blip r:embed="rId1"/>
          <a:stretch>
            <a:fillRect/>
          </a:stretch>
        </p:blipFill>
        <p:spPr>
          <a:xfrm>
            <a:off x="207390" y="1758202"/>
            <a:ext cx="4025245" cy="3309883"/>
          </a:xfrm>
          <a:prstGeom prst="rect">
            <a:avLst/>
          </a:prstGeom>
        </p:spPr>
      </p:pic>
      <p:pic>
        <p:nvPicPr>
          <p:cNvPr id="5" name="图片 4"/>
          <p:cNvPicPr>
            <a:picLocks noChangeAspect="1"/>
          </p:cNvPicPr>
          <p:nvPr/>
        </p:nvPicPr>
        <p:blipFill>
          <a:blip r:embed="rId2"/>
          <a:stretch>
            <a:fillRect/>
          </a:stretch>
        </p:blipFill>
        <p:spPr>
          <a:xfrm>
            <a:off x="819052" y="205978"/>
            <a:ext cx="2943322" cy="1384544"/>
          </a:xfrm>
          <a:prstGeom prst="rect">
            <a:avLst/>
          </a:prstGeom>
        </p:spPr>
      </p:pic>
      <p:sp>
        <p:nvSpPr>
          <p:cNvPr id="6" name="矩形 5"/>
          <p:cNvSpPr/>
          <p:nvPr/>
        </p:nvSpPr>
        <p:spPr>
          <a:xfrm>
            <a:off x="1517236" y="395496"/>
            <a:ext cx="688638" cy="10746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结束</a:t>
            </a:r>
            <a:endParaRPr kumimoji="1" lang="zh-CN" altLang="en-US" dirty="0"/>
          </a:p>
        </p:txBody>
      </p:sp>
      <p:sp>
        <p:nvSpPr>
          <p:cNvPr id="3" name="内容占位符 2"/>
          <p:cNvSpPr>
            <a:spLocks noGrp="1"/>
          </p:cNvSpPr>
          <p:nvPr>
            <p:ph idx="1"/>
          </p:nvPr>
        </p:nvSpPr>
        <p:spPr>
          <a:xfrm>
            <a:off x="4535488" y="819150"/>
            <a:ext cx="4151312" cy="3937000"/>
          </a:xfrm>
        </p:spPr>
        <p:txBody>
          <a:bodyPr/>
          <a:lstStyle/>
          <a:p>
            <a:r>
              <a:rPr lang="en-US" altLang="zh-CN" dirty="0"/>
              <a:t>Map</a:t>
            </a:r>
            <a:r>
              <a:rPr lang="zh-CN" altLang="en-US" dirty="0"/>
              <a:t>和</a:t>
            </a:r>
            <a:r>
              <a:rPr lang="en-US" altLang="zh-CN" dirty="0"/>
              <a:t>Reduce</a:t>
            </a:r>
            <a:r>
              <a:rPr lang="zh-CN" altLang="en-US" dirty="0"/>
              <a:t>执行时定时更新进度</a:t>
            </a:r>
            <a:endParaRPr lang="zh-CN" altLang="en-US" dirty="0"/>
          </a:p>
          <a:p>
            <a:pPr marL="857250" lvl="1" indent="-457200">
              <a:buFont typeface="+mj-lt"/>
              <a:buAutoNum type="arabicPeriod"/>
            </a:pPr>
            <a:r>
              <a:rPr lang="en-US" altLang="zh-CN" dirty="0" err="1"/>
              <a:t>JobClient</a:t>
            </a:r>
            <a:r>
              <a:rPr lang="zh-CN" altLang="en-US" dirty="0"/>
              <a:t>轮询获知任务完成</a:t>
            </a:r>
            <a:endParaRPr lang="zh-CN" altLang="en-US" dirty="0"/>
          </a:p>
          <a:p>
            <a:pPr marL="857250" lvl="1" indent="-457200">
              <a:buFont typeface="+mj-lt"/>
              <a:buAutoNum type="arabicPeriod"/>
            </a:pPr>
            <a:r>
              <a:rPr lang="zh-CN" altLang="en-US" dirty="0"/>
              <a:t>通知用户</a:t>
            </a:r>
            <a:endParaRPr lang="zh-CN" altLang="en-US" dirty="0"/>
          </a:p>
          <a:p>
            <a:endParaRPr kumimoji="1" lang="zh-CN" altLang="en-US" dirty="0"/>
          </a:p>
        </p:txBody>
      </p:sp>
      <p:pic>
        <p:nvPicPr>
          <p:cNvPr id="4" name="图片 3"/>
          <p:cNvPicPr>
            <a:picLocks noChangeAspect="1"/>
          </p:cNvPicPr>
          <p:nvPr/>
        </p:nvPicPr>
        <p:blipFill>
          <a:blip r:embed="rId1"/>
          <a:stretch>
            <a:fillRect/>
          </a:stretch>
        </p:blipFill>
        <p:spPr>
          <a:xfrm>
            <a:off x="160116" y="979834"/>
            <a:ext cx="4091373" cy="38620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规模很重要！</a:t>
            </a:r>
            <a:endParaRPr kumimoji="1" lang="zh-CN" altLang="en-US" dirty="0"/>
          </a:p>
        </p:txBody>
      </p:sp>
      <p:sp>
        <p:nvSpPr>
          <p:cNvPr id="4" name="Content Placeholder 2"/>
          <p:cNvSpPr>
            <a:spLocks noGrp="1"/>
          </p:cNvSpPr>
          <p:nvPr>
            <p:ph idx="1"/>
          </p:nvPr>
        </p:nvSpPr>
        <p:spPr>
          <a:xfrm>
            <a:off x="1282428" y="909537"/>
            <a:ext cx="7861571" cy="3886200"/>
          </a:xfrm>
        </p:spPr>
        <p:txBody>
          <a:bodyPr>
            <a:normAutofit/>
          </a:bodyPr>
          <a:lstStyle/>
          <a:p>
            <a:r>
              <a:rPr lang="en-US" dirty="0">
                <a:latin typeface="Times" panose="02020603050405020304" pitchFamily="18" charset="0"/>
                <a:cs typeface="Times" panose="02020603050405020304" pitchFamily="18" charset="0"/>
              </a:rPr>
              <a:t>One thousand data instances</a:t>
            </a:r>
            <a:endParaRPr lang="en-US" dirty="0">
              <a:latin typeface="Times" panose="02020603050405020304" pitchFamily="18" charset="0"/>
              <a:cs typeface="Times" panose="02020603050405020304" pitchFamily="18" charset="0"/>
            </a:endParaRPr>
          </a:p>
          <a:p>
            <a:r>
              <a:rPr lang="en-US" sz="3000" dirty="0">
                <a:latin typeface="Times" panose="02020603050405020304" pitchFamily="18" charset="0"/>
                <a:cs typeface="Times" panose="02020603050405020304" pitchFamily="18" charset="0"/>
              </a:rPr>
              <a:t>One million data instances</a:t>
            </a:r>
            <a:endParaRPr lang="en-US" sz="3000" dirty="0">
              <a:latin typeface="Times" panose="02020603050405020304" pitchFamily="18" charset="0"/>
              <a:cs typeface="Times" panose="02020603050405020304" pitchFamily="18" charset="0"/>
            </a:endParaRPr>
          </a:p>
          <a:p>
            <a:r>
              <a:rPr lang="en-US" sz="4000" dirty="0">
                <a:latin typeface="Times" panose="02020603050405020304" pitchFamily="18" charset="0"/>
                <a:cs typeface="Times" panose="02020603050405020304" pitchFamily="18" charset="0"/>
              </a:rPr>
              <a:t>One billion data instances</a:t>
            </a:r>
            <a:endParaRPr lang="en-US" sz="4000" dirty="0">
              <a:latin typeface="Times" panose="02020603050405020304" pitchFamily="18" charset="0"/>
              <a:cs typeface="Times" panose="02020603050405020304" pitchFamily="18" charset="0"/>
            </a:endParaRPr>
          </a:p>
          <a:p>
            <a:r>
              <a:rPr lang="en-US" sz="5000" dirty="0">
                <a:latin typeface="Times" panose="02020603050405020304" pitchFamily="18" charset="0"/>
                <a:cs typeface="Times" panose="02020603050405020304" pitchFamily="18" charset="0"/>
              </a:rPr>
              <a:t>One trillion data instances</a:t>
            </a:r>
            <a:endParaRPr lang="en-US" sz="5000" dirty="0">
              <a:latin typeface="Times" panose="02020603050405020304" pitchFamily="18" charset="0"/>
              <a:cs typeface="Times" panose="02020603050405020304" pitchFamily="18" charset="0"/>
            </a:endParaRPr>
          </a:p>
          <a:p>
            <a:pPr>
              <a:buNone/>
            </a:pPr>
            <a:endParaRPr lang="en-US" dirty="0">
              <a:latin typeface="Times" panose="02020603050405020304" pitchFamily="18" charset="0"/>
              <a:cs typeface="Times" panose="02020603050405020304" pitchFamily="18" charset="0"/>
            </a:endParaRPr>
          </a:p>
          <a:p>
            <a:pPr>
              <a:buNone/>
            </a:pPr>
            <a:r>
              <a:rPr lang="en-US" dirty="0">
                <a:latin typeface="Times" panose="02020603050405020304" pitchFamily="18" charset="0"/>
                <a:cs typeface="Times" panose="02020603050405020304" pitchFamily="18" charset="0"/>
              </a:rPr>
              <a:t>Those are not different numbers, those are different </a:t>
            </a:r>
            <a:r>
              <a:rPr lang="en-US" b="1" dirty="0">
                <a:solidFill>
                  <a:schemeClr val="accent2"/>
                </a:solidFill>
                <a:latin typeface="Times" panose="02020603050405020304" pitchFamily="18" charset="0"/>
                <a:cs typeface="Times" panose="02020603050405020304" pitchFamily="18" charset="0"/>
              </a:rPr>
              <a:t>mindsets</a:t>
            </a:r>
            <a:r>
              <a:rPr lang="en-US" dirty="0">
                <a:latin typeface="Times" panose="02020603050405020304" pitchFamily="18" charset="0"/>
                <a:cs typeface="Times" panose="02020603050405020304" pitchFamily="18" charset="0"/>
              </a:rPr>
              <a:t> </a:t>
            </a:r>
            <a:r>
              <a:rPr lang="en-US" dirty="0">
                <a:latin typeface="Times" panose="02020603050405020304" pitchFamily="18" charset="0"/>
                <a:cs typeface="Times" panose="02020603050405020304" pitchFamily="18" charset="0"/>
                <a:sym typeface="Wingdings" panose="05000000000000000000" pitchFamily="2" charset="2"/>
              </a:rPr>
              <a:t></a:t>
            </a:r>
            <a:endParaRPr lang="en-US" dirty="0">
              <a:latin typeface="Times" panose="02020603050405020304" pitchFamily="18" charset="0"/>
              <a:cs typeface="Times"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整体流程</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1132411" y="819150"/>
            <a:ext cx="6806153" cy="3764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3995936" y="157881"/>
            <a:ext cx="1210588" cy="707886"/>
          </a:xfrm>
          <a:prstGeom prst="rect">
            <a:avLst/>
          </a:prstGeom>
          <a:noFill/>
        </p:spPr>
        <p:txBody>
          <a:bodyPr wrap="none" rtlCol="0">
            <a:spAutoFit/>
          </a:bodyPr>
          <a:lstStyle/>
          <a:p>
            <a:r>
              <a:rPr lang="zh-CN" altLang="en-US" sz="4000" dirty="0">
                <a:latin typeface="方正兰亭细黑_GBK" pitchFamily="2" charset="-122"/>
                <a:ea typeface="方正兰亭细黑_GBK" pitchFamily="2" charset="-122"/>
              </a:rPr>
              <a:t>提纲</a:t>
            </a:r>
            <a:endParaRPr lang="zh-CN" altLang="en-US" sz="4000" dirty="0">
              <a:latin typeface="方正兰亭细黑_GBK" pitchFamily="2" charset="-122"/>
              <a:ea typeface="方正兰亭细黑_GBK" pitchFamily="2" charset="-122"/>
            </a:endParaRPr>
          </a:p>
        </p:txBody>
      </p:sp>
      <p:sp>
        <p:nvSpPr>
          <p:cNvPr id="3" name="TextBox 2"/>
          <p:cNvSpPr txBox="1"/>
          <p:nvPr/>
        </p:nvSpPr>
        <p:spPr>
          <a:xfrm>
            <a:off x="1121124" y="3052428"/>
            <a:ext cx="1537664" cy="615553"/>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分布式存储与计算</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239403" y="947342"/>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272013" y="1082507"/>
            <a:ext cx="4772955" cy="2989152"/>
          </a:xfrm>
          <a:prstGeom prst="rect">
            <a:avLst/>
          </a:prstGeom>
          <a:noFill/>
        </p:spPr>
        <p:txBody>
          <a:bodyPr wrap="square" rtlCol="0">
            <a:spAutoFit/>
          </a:bodyPr>
          <a:lstStyle/>
          <a:p>
            <a:pPr marL="342900" indent="-342900" algn="just">
              <a:lnSpc>
                <a:spcPct val="150000"/>
              </a:lnSpc>
              <a:buFont typeface="+mj-lt"/>
              <a:buAutoNum type="arabicPeriod"/>
            </a:pPr>
            <a:r>
              <a:rPr lang="zh-CN" altLang="en-US" sz="1600" b="1" dirty="0">
                <a:solidFill>
                  <a:schemeClr val="accent1">
                    <a:lumMod val="60000"/>
                    <a:lumOff val="40000"/>
                  </a:schemeClr>
                </a:solidFill>
                <a:latin typeface="Heiti SC Medium" pitchFamily="2" charset="-128"/>
                <a:ea typeface="Heiti SC Medium" pitchFamily="2" charset="-128"/>
                <a:cs typeface="Yuppy SC" panose="020F0603040207020204" pitchFamily="34" charset="-122"/>
              </a:rPr>
              <a:t>分布式数据</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平台简介</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分布式存储</a:t>
            </a: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HDFS</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solidFill>
                <a:latin typeface="Heiti SC Medium" pitchFamily="2" charset="-128"/>
                <a:ea typeface="Heiti SC Medium" pitchFamily="2" charset="-128"/>
                <a:cs typeface="Yuppy SC" panose="020F0603040207020204" pitchFamily="34" charset="-122"/>
              </a:rPr>
              <a:t>分布式计算</a:t>
            </a:r>
            <a:r>
              <a:rPr lang="en-US" altLang="zh-CN" sz="1600" b="1" dirty="0">
                <a:solidFill>
                  <a:schemeClr val="tx2"/>
                </a:solidFill>
                <a:latin typeface="Heiti SC Medium" pitchFamily="2" charset="-128"/>
                <a:ea typeface="Heiti SC Medium" pitchFamily="2" charset="-128"/>
                <a:cs typeface="Yuppy SC" panose="020F0603040207020204" pitchFamily="34" charset="-122"/>
              </a:rPr>
              <a:t>Map-Reduce</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Map-Reduce</a:t>
            </a: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原理介绍</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r>
              <a:rPr lang="en-US" altLang="zh-CN" sz="1600" b="1" dirty="0">
                <a:solidFill>
                  <a:schemeClr val="tx2"/>
                </a:solidFill>
                <a:latin typeface="Heiti SC Medium" pitchFamily="2" charset="-128"/>
                <a:ea typeface="Heiti SC Medium" pitchFamily="2" charset="-128"/>
                <a:cs typeface="Yuppy SC" panose="020F0603040207020204" pitchFamily="34" charset="-122"/>
              </a:rPr>
              <a:t>Map-Reduce</a:t>
            </a:r>
            <a:r>
              <a:rPr lang="zh-CN" altLang="en-US" sz="1600" b="1" dirty="0">
                <a:solidFill>
                  <a:schemeClr val="tx2"/>
                </a:solidFill>
                <a:latin typeface="Heiti SC Medium" pitchFamily="2" charset="-128"/>
                <a:ea typeface="Heiti SC Medium" pitchFamily="2" charset="-128"/>
                <a:cs typeface="Yuppy SC" panose="020F0603040207020204" pitchFamily="34" charset="-122"/>
              </a:rPr>
              <a:t>实践</a:t>
            </a:r>
            <a:endParaRPr lang="en-US" altLang="zh-CN" sz="1600" b="1" dirty="0">
              <a:solidFill>
                <a:schemeClr val="tx2"/>
              </a:solidFill>
              <a:latin typeface="Heiti SC Medium" pitchFamily="2" charset="-128"/>
              <a:ea typeface="Heiti SC Medium" pitchFamily="2" charset="-128"/>
              <a:cs typeface="Yuppy SC" panose="020F0603040207020204" pitchFamily="34" charset="-122"/>
            </a:endParaRPr>
          </a:p>
          <a:p>
            <a:pPr marL="342900" indent="-342900" algn="just">
              <a:lnSpc>
                <a:spcPct val="150000"/>
              </a:lnSpc>
              <a:buFont typeface="+mj-lt"/>
              <a:buAutoNum type="arabicPeriod"/>
            </a:pPr>
            <a:r>
              <a:rPr lang="zh-CN" altLang="en-US"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rPr>
              <a:t>进一步学习</a:t>
            </a:r>
            <a:endParaRPr lang="en-US" altLang="zh-CN" sz="1600" b="1" dirty="0">
              <a:solidFill>
                <a:schemeClr val="tx2">
                  <a:lumMod val="40000"/>
                  <a:lumOff val="60000"/>
                </a:schemeClr>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ea"/>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a:p>
            <a:pPr marL="800100" lvl="1" indent="-342900" algn="just">
              <a:lnSpc>
                <a:spcPct val="150000"/>
              </a:lnSpc>
              <a:buFont typeface="+mj-lt"/>
              <a:buAutoNum type="circleNumDbPlain"/>
            </a:pPr>
            <a:endParaRPr lang="en-US" altLang="zh-CN" sz="1600" b="1" dirty="0">
              <a:solidFill>
                <a:srgbClr val="1A3F6C"/>
              </a:solidFill>
              <a:latin typeface="Heiti SC Medium" pitchFamily="2" charset="-128"/>
              <a:ea typeface="Heiti SC Medium" pitchFamily="2" charset="-128"/>
              <a:cs typeface="Yuppy SC" panose="020F0603040207020204" pitchFamily="34" charset="-122"/>
            </a:endParaRPr>
          </a:p>
        </p:txBody>
      </p:sp>
      <p:sp>
        <p:nvSpPr>
          <p:cNvPr id="24" name="椭圆 23"/>
          <p:cNvSpPr/>
          <p:nvPr/>
        </p:nvSpPr>
        <p:spPr>
          <a:xfrm>
            <a:off x="3858547" y="120748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3858547" y="189664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3858547" y="226242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3858547" y="26282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3858547" y="154919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2"/>
          <p:cNvSpPr>
            <a:spLocks noGrp="1"/>
          </p:cNvSpPr>
          <p:nvPr>
            <p:ph type="title"/>
          </p:nvPr>
        </p:nvSpPr>
        <p:spPr/>
        <p:txBody>
          <a:bodyPr>
            <a:normAutofit fontScale="90000"/>
          </a:bodyPr>
          <a:lstStyle/>
          <a:p>
            <a:r>
              <a:rPr lang="en-US" altLang="zh-CN" dirty="0" err="1"/>
              <a:t>WordCount</a:t>
            </a:r>
            <a:r>
              <a:rPr lang="zh-CN" altLang="en-US" dirty="0"/>
              <a:t> </a:t>
            </a:r>
            <a:r>
              <a:rPr lang="en-US" altLang="zh-CN" dirty="0"/>
              <a:t>Mapper</a:t>
            </a:r>
            <a:endParaRPr lang="zh-CN" altLang="en-US" dirty="0"/>
          </a:p>
        </p:txBody>
      </p:sp>
      <p:sp>
        <p:nvSpPr>
          <p:cNvPr id="2" name="内容占位符 1"/>
          <p:cNvSpPr>
            <a:spLocks noGrp="1"/>
          </p:cNvSpPr>
          <p:nvPr>
            <p:ph idx="1"/>
          </p:nvPr>
        </p:nvSpPr>
        <p:spPr/>
        <p:txBody>
          <a:bodyPr>
            <a:normAutofit/>
          </a:bodyPr>
          <a:lstStyle/>
          <a:p>
            <a:pPr>
              <a:lnSpc>
                <a:spcPct val="150000"/>
              </a:lnSpc>
            </a:pPr>
            <a:r>
              <a:rPr lang="en-US" altLang="zh-CN" sz="1600" dirty="0"/>
              <a:t>Map</a:t>
            </a:r>
            <a:r>
              <a:rPr lang="zh-CN" altLang="en-US" sz="1600" dirty="0"/>
              <a:t>输入类型为：</a:t>
            </a:r>
            <a:r>
              <a:rPr lang="en-US" altLang="zh-CN" sz="1600" dirty="0"/>
              <a:t>&lt;</a:t>
            </a:r>
            <a:r>
              <a:rPr lang="en-US" altLang="zh-CN" sz="1600" dirty="0" err="1"/>
              <a:t>Object,Text</a:t>
            </a:r>
            <a:r>
              <a:rPr lang="en-US" altLang="zh-CN" sz="1600" dirty="0"/>
              <a:t>&gt;</a:t>
            </a:r>
            <a:endParaRPr lang="en-US" altLang="zh-CN" sz="1600" dirty="0"/>
          </a:p>
          <a:p>
            <a:pPr>
              <a:lnSpc>
                <a:spcPct val="150000"/>
              </a:lnSpc>
            </a:pPr>
            <a:r>
              <a:rPr lang="en-US" altLang="zh-CN" sz="1600" dirty="0"/>
              <a:t>Map</a:t>
            </a:r>
            <a:r>
              <a:rPr lang="zh-CN" altLang="en-US" sz="1600" dirty="0"/>
              <a:t>输出类型为：</a:t>
            </a:r>
            <a:r>
              <a:rPr lang="en-US" altLang="zh-CN" sz="1600" dirty="0"/>
              <a:t>&lt;Text,</a:t>
            </a:r>
            <a:r>
              <a:rPr lang="zh-CN" altLang="en-US" sz="1600" dirty="0"/>
              <a:t> </a:t>
            </a:r>
            <a:r>
              <a:rPr lang="en-US" altLang="zh-CN" sz="1600" dirty="0" err="1"/>
              <a:t>IntWritable</a:t>
            </a:r>
            <a:r>
              <a:rPr lang="en-US" altLang="zh-CN" sz="1600" dirty="0"/>
              <a:t>&gt;</a:t>
            </a:r>
            <a:endParaRPr lang="en-US" altLang="zh-CN" sz="1600" dirty="0"/>
          </a:p>
          <a:p>
            <a:endParaRPr kumimoji="1" lang="zh-CN" altLang="en-US" sz="1600" dirty="0"/>
          </a:p>
        </p:txBody>
      </p:sp>
      <p:sp>
        <p:nvSpPr>
          <p:cNvPr id="5" name="Rectangle 1"/>
          <p:cNvSpPr>
            <a:spLocks noChangeArrowheads="1"/>
          </p:cNvSpPr>
          <p:nvPr/>
        </p:nvSpPr>
        <p:spPr bwMode="auto">
          <a:xfrm>
            <a:off x="895546" y="1964288"/>
            <a:ext cx="8031638" cy="2677656"/>
          </a:xfrm>
          <a:prstGeom prst="rect">
            <a:avLst/>
          </a:prstGeom>
          <a:solidFill>
            <a:schemeClr val="bg2">
              <a:lumMod val="20000"/>
              <a:lumOff val="80000"/>
            </a:schemeClr>
          </a:solidFill>
          <a:ln w="9525">
            <a:noFill/>
            <a:miter lim="800000"/>
          </a:ln>
          <a:effectLst/>
        </p:spPr>
        <p:txBody>
          <a:bodyPr wrap="square" anchor="ctr">
            <a:spAutoFit/>
          </a:bodyPr>
          <a:lstStyle/>
          <a:p>
            <a:pPr eaLnBrk="0" hangingPunct="0">
              <a:defRPr/>
            </a:pPr>
            <a:r>
              <a:rPr lang="en-US" altLang="zh-CN" sz="1200" dirty="0">
                <a:latin typeface="Times New Roman" panose="02020603050405020304" pitchFamily="18" charset="0"/>
                <a:cs typeface="Times New Roman" panose="02020603050405020304" pitchFamily="18" charset="0"/>
              </a:rPr>
              <a:t>public static class </a:t>
            </a:r>
            <a:r>
              <a:rPr lang="en-US" altLang="zh-CN" sz="1200" dirty="0" err="1">
                <a:latin typeface="Times New Roman" panose="02020603050405020304" pitchFamily="18" charset="0"/>
                <a:cs typeface="Times New Roman" panose="02020603050405020304" pitchFamily="18" charset="0"/>
              </a:rPr>
              <a:t>MyMapper</a:t>
            </a:r>
            <a:r>
              <a:rPr lang="en-US" altLang="zh-CN" sz="1200" dirty="0">
                <a:latin typeface="Times New Roman" panose="02020603050405020304" pitchFamily="18" charset="0"/>
                <a:cs typeface="Times New Roman" panose="02020603050405020304" pitchFamily="18" charset="0"/>
              </a:rPr>
              <a:t> extends Mapper&lt;</a:t>
            </a:r>
            <a:r>
              <a:rPr lang="en-US" altLang="zh-CN" sz="1200" dirty="0" err="1">
                <a:latin typeface="Times New Roman" panose="02020603050405020304" pitchFamily="18" charset="0"/>
                <a:cs typeface="Times New Roman" panose="02020603050405020304" pitchFamily="18" charset="0"/>
              </a:rPr>
              <a:t>Object,Text,Text,IntWritable</a:t>
            </a:r>
            <a:r>
              <a:rPr lang="en-US" altLang="zh-CN" sz="1200" dirty="0">
                <a:latin typeface="Times New Roman" panose="02020603050405020304" pitchFamily="18" charset="0"/>
                <a:cs typeface="Times New Roman" panose="02020603050405020304" pitchFamily="18" charset="0"/>
              </a:rPr>
              <a:t>&gt;</a:t>
            </a:r>
            <a:endParaRPr lang="en-US" altLang="zh-CN" sz="1200" dirty="0">
              <a:latin typeface="Times New Roman" panose="02020603050405020304" pitchFamily="18" charset="0"/>
              <a:cs typeface="Times New Roman" panose="02020603050405020304" pitchFamily="18" charset="0"/>
            </a:endParaRPr>
          </a:p>
          <a:p>
            <a:pPr eaLnBrk="0" hangingPunct="0">
              <a:defRPr/>
            </a:pPr>
            <a:r>
              <a:rPr lang="en-US" altLang="zh-CN" sz="1200" dirty="0">
                <a:latin typeface="Times New Roman" panose="02020603050405020304" pitchFamily="18" charset="0"/>
                <a:cs typeface="Times New Roman" panose="02020603050405020304" pitchFamily="18" charset="0"/>
              </a:rPr>
              <a:t>{</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private final static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 one = new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(1);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private Text word = new Text();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public void map(Object key, Text value, Context context) throws</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IOException,InterruptedException</a:t>
            </a:r>
            <a:endParaRPr lang="en-US" altLang="zh-CN" sz="1200" dirty="0">
              <a:latin typeface="Times New Roman" panose="02020603050405020304" pitchFamily="18" charset="0"/>
              <a:cs typeface="Times New Roman" panose="02020603050405020304" pitchFamily="18" charset="0"/>
            </a:endParaRPr>
          </a:p>
          <a:p>
            <a:pPr eaLnBrk="0" hangingPunct="0">
              <a:defRPr/>
            </a:pP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StringTokenizer</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itr</a:t>
            </a:r>
            <a:r>
              <a:rPr lang="en-US" altLang="zh-CN" sz="1200" dirty="0">
                <a:latin typeface="Times New Roman" panose="02020603050405020304" pitchFamily="18" charset="0"/>
                <a:cs typeface="Times New Roman" panose="02020603050405020304" pitchFamily="18" charset="0"/>
              </a:rPr>
              <a:t> = new </a:t>
            </a:r>
            <a:r>
              <a:rPr lang="en-US" altLang="zh-CN" sz="1200" dirty="0" err="1">
                <a:latin typeface="Times New Roman" panose="02020603050405020304" pitchFamily="18" charset="0"/>
                <a:cs typeface="Times New Roman" panose="02020603050405020304" pitchFamily="18" charset="0"/>
              </a:rPr>
              <a:t>StringTokenizer</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value.toString</a:t>
            </a:r>
            <a:r>
              <a:rPr lang="en-US" altLang="zh-CN" sz="1200" dirty="0">
                <a:latin typeface="Times New Roman" panose="02020603050405020304" pitchFamily="18" charset="0"/>
                <a:cs typeface="Times New Roman" panose="02020603050405020304" pitchFamily="18" charset="0"/>
              </a:rPr>
              <a:t>());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while (</a:t>
            </a:r>
            <a:r>
              <a:rPr lang="en-US" altLang="zh-CN" sz="1200" dirty="0" err="1">
                <a:latin typeface="Times New Roman" panose="02020603050405020304" pitchFamily="18" charset="0"/>
                <a:cs typeface="Times New Roman" panose="02020603050405020304" pitchFamily="18" charset="0"/>
              </a:rPr>
              <a:t>itr.hasMoreTokens</a:t>
            </a:r>
            <a:r>
              <a:rPr lang="en-US" altLang="zh-CN" sz="1200" dirty="0">
                <a:latin typeface="Times New Roman" panose="02020603050405020304" pitchFamily="18" charset="0"/>
                <a:cs typeface="Times New Roman" panose="02020603050405020304" pitchFamily="18" charset="0"/>
              </a:rPr>
              <a:t>())</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word.set</a:t>
            </a:r>
            <a:r>
              <a:rPr lang="en-US" altLang="zh-CN" sz="1200" dirty="0">
                <a:latin typeface="Times New Roman" panose="02020603050405020304" pitchFamily="18" charset="0"/>
                <a:cs typeface="Times New Roman" panose="02020603050405020304" pitchFamily="18" charset="0"/>
              </a:rPr>
              <a:t>(</a:t>
            </a:r>
            <a:r>
              <a:rPr lang="en-US" altLang="zh-CN" sz="1200" dirty="0" err="1">
                <a:latin typeface="Times New Roman" panose="02020603050405020304" pitchFamily="18" charset="0"/>
                <a:cs typeface="Times New Roman" panose="02020603050405020304" pitchFamily="18" charset="0"/>
              </a:rPr>
              <a:t>itr.nextToken</a:t>
            </a:r>
            <a:r>
              <a:rPr lang="en-US" altLang="zh-CN" sz="1200" dirty="0">
                <a:latin typeface="Times New Roman" panose="02020603050405020304" pitchFamily="18" charset="0"/>
                <a:cs typeface="Times New Roman" panose="02020603050405020304" pitchFamily="18" charset="0"/>
              </a:rPr>
              <a:t>());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context.write</a:t>
            </a:r>
            <a:r>
              <a:rPr lang="en-US" altLang="zh-CN" sz="1200" dirty="0">
                <a:latin typeface="Times New Roman" panose="02020603050405020304" pitchFamily="18" charset="0"/>
                <a:cs typeface="Times New Roman" panose="02020603050405020304" pitchFamily="18" charset="0"/>
              </a:rPr>
              <a:t>(word,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one);  </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  //while</a:t>
            </a:r>
            <a:endParaRPr lang="en-US" altLang="zh-CN" sz="1200" dirty="0"/>
          </a:p>
          <a:p>
            <a:pPr eaLnBrk="0" hangingPunct="0">
              <a:defRPr/>
            </a:pPr>
            <a:r>
              <a:rPr lang="en-US" altLang="zh-CN" sz="1200" dirty="0">
                <a:latin typeface="Times New Roman" panose="02020603050405020304" pitchFamily="18" charset="0"/>
                <a:cs typeface="Times New Roman" panose="02020603050405020304" pitchFamily="18" charset="0"/>
              </a:rPr>
              <a:t>	}  //map</a:t>
            </a:r>
            <a:endParaRPr lang="en-US" altLang="zh-CN" sz="1200" dirty="0">
              <a:latin typeface="Times New Roman" panose="02020603050405020304" pitchFamily="18" charset="0"/>
              <a:cs typeface="Times New Roman" panose="02020603050405020304" pitchFamily="18" charset="0"/>
            </a:endParaRPr>
          </a:p>
          <a:p>
            <a:pPr eaLnBrk="0" hangingPunct="0">
              <a:defRPr/>
            </a:pPr>
            <a:r>
              <a:rPr lang="en-US" altLang="zh-CN" sz="1200" dirty="0">
                <a:latin typeface="Times New Roman" panose="02020603050405020304" pitchFamily="18" charset="0"/>
                <a:cs typeface="Times New Roman" panose="02020603050405020304" pitchFamily="18" charset="0"/>
              </a:rPr>
              <a:t>}/class</a:t>
            </a:r>
            <a:r>
              <a:rPr lang="en-US" altLang="zh-CN" sz="1200" dirty="0"/>
              <a:t> </a:t>
            </a:r>
            <a:endParaRPr lang="en-US" altLang="zh-CN" sz="12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65988" y="1343035"/>
            <a:ext cx="9078012" cy="2677656"/>
          </a:xfrm>
          <a:prstGeom prst="rect">
            <a:avLst/>
          </a:prstGeom>
          <a:solidFill>
            <a:schemeClr val="bg2">
              <a:lumMod val="20000"/>
              <a:lumOff val="80000"/>
            </a:schemeClr>
          </a:solidFill>
          <a:ln w="9525">
            <a:noFill/>
            <a:miter lim="800000"/>
          </a:ln>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latin typeface="Times New Roman" panose="02020603050405020304" pitchFamily="18" charset="0"/>
                <a:cs typeface="Times New Roman" panose="02020603050405020304" pitchFamily="18" charset="0"/>
              </a:rPr>
              <a:t>public static class </a:t>
            </a:r>
            <a:r>
              <a:rPr lang="en-US" altLang="zh-CN" sz="1200" dirty="0" err="1">
                <a:latin typeface="Times New Roman" panose="02020603050405020304" pitchFamily="18" charset="0"/>
                <a:cs typeface="Times New Roman" panose="02020603050405020304" pitchFamily="18" charset="0"/>
              </a:rPr>
              <a:t>MyReducer</a:t>
            </a:r>
            <a:r>
              <a:rPr lang="en-US" altLang="zh-CN" sz="1200" dirty="0">
                <a:latin typeface="Times New Roman" panose="02020603050405020304" pitchFamily="18" charset="0"/>
                <a:cs typeface="Times New Roman" panose="02020603050405020304" pitchFamily="18" charset="0"/>
              </a:rPr>
              <a:t> extends Reducer&lt;Text,</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Text,</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&gt;</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private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 result = new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public void reduce(Text key, </a:t>
            </a:r>
            <a:r>
              <a:rPr lang="en-US" altLang="zh-CN" sz="1200" dirty="0" err="1">
                <a:latin typeface="Times New Roman" panose="02020603050405020304" pitchFamily="18" charset="0"/>
                <a:cs typeface="Times New Roman" panose="02020603050405020304" pitchFamily="18" charset="0"/>
              </a:rPr>
              <a:t>Iterable</a:t>
            </a:r>
            <a:r>
              <a:rPr lang="en-US" altLang="zh-CN" sz="1200" dirty="0">
                <a:latin typeface="Times New Roman" panose="02020603050405020304" pitchFamily="18" charset="0"/>
                <a:cs typeface="Times New Roman" panose="02020603050405020304" pitchFamily="18" charset="0"/>
              </a:rPr>
              <a:t>&lt;</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&gt; values, Context context) throws</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IOException,InterruptedException</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int</a:t>
            </a:r>
            <a:r>
              <a:rPr lang="en-US" altLang="zh-CN" sz="1200" dirty="0">
                <a:latin typeface="Times New Roman" panose="02020603050405020304" pitchFamily="18" charset="0"/>
                <a:cs typeface="Times New Roman" panose="02020603050405020304" pitchFamily="18" charset="0"/>
              </a:rPr>
              <a:t> sum = 0;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for (</a:t>
            </a:r>
            <a:r>
              <a:rPr lang="en-US" altLang="zh-CN" sz="1200" dirty="0" err="1">
                <a:latin typeface="Times New Roman" panose="02020603050405020304" pitchFamily="18" charset="0"/>
                <a:cs typeface="Times New Roman" panose="02020603050405020304" pitchFamily="18" charset="0"/>
              </a:rPr>
              <a:t>IntWritable</a:t>
            </a:r>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val</a:t>
            </a:r>
            <a:r>
              <a:rPr lang="en-US" altLang="zh-CN" sz="1200" dirty="0">
                <a:latin typeface="Times New Roman" panose="02020603050405020304" pitchFamily="18" charset="0"/>
                <a:cs typeface="Times New Roman" panose="02020603050405020304" pitchFamily="18" charset="0"/>
              </a:rPr>
              <a:t> : values)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sum += </a:t>
            </a:r>
            <a:r>
              <a:rPr lang="en-US" altLang="zh-CN" sz="1200" dirty="0" err="1">
                <a:latin typeface="Times New Roman" panose="02020603050405020304" pitchFamily="18" charset="0"/>
                <a:cs typeface="Times New Roman" panose="02020603050405020304" pitchFamily="18" charset="0"/>
              </a:rPr>
              <a:t>val.get</a:t>
            </a:r>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result.set</a:t>
            </a:r>
            <a:r>
              <a:rPr lang="en-US" altLang="zh-CN" sz="1200" dirty="0">
                <a:latin typeface="Times New Roman" panose="02020603050405020304" pitchFamily="18" charset="0"/>
                <a:cs typeface="Times New Roman" panose="02020603050405020304" pitchFamily="18" charset="0"/>
              </a:rPr>
              <a:t>(sum);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context.write</a:t>
            </a:r>
            <a:r>
              <a:rPr lang="en-US" altLang="zh-CN" sz="1200" dirty="0">
                <a:latin typeface="Times New Roman" panose="02020603050405020304" pitchFamily="18" charset="0"/>
                <a:cs typeface="Times New Roman" panose="02020603050405020304" pitchFamily="18" charset="0"/>
              </a:rPr>
              <a:t>(key,</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result); </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	} //reduce</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}/class </a:t>
            </a:r>
            <a:endParaRPr lang="en-US" altLang="zh-CN" sz="1200" dirty="0">
              <a:latin typeface="Times New Roman" panose="02020603050405020304" pitchFamily="18" charset="0"/>
              <a:cs typeface="Times New Roman" panose="02020603050405020304" pitchFamily="18" charset="0"/>
            </a:endParaRPr>
          </a:p>
        </p:txBody>
      </p:sp>
      <p:sp>
        <p:nvSpPr>
          <p:cNvPr id="5" name="标题 4"/>
          <p:cNvSpPr>
            <a:spLocks noGrp="1"/>
          </p:cNvSpPr>
          <p:nvPr>
            <p:ph type="title"/>
          </p:nvPr>
        </p:nvSpPr>
        <p:spPr/>
        <p:txBody>
          <a:bodyPr/>
          <a:lstStyle/>
          <a:p>
            <a:r>
              <a:rPr lang="en-US" altLang="zh-CN" dirty="0" err="1"/>
              <a:t>WordCount</a:t>
            </a:r>
            <a:r>
              <a:rPr lang="zh-CN" altLang="en-US" dirty="0"/>
              <a:t> </a:t>
            </a:r>
            <a:r>
              <a:rPr lang="en-US" altLang="zh-CN" dirty="0"/>
              <a:t>Reducer</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
          <p:cNvSpPr>
            <a:spLocks noGrp="1"/>
          </p:cNvSpPr>
          <p:nvPr>
            <p:ph type="title"/>
          </p:nvPr>
        </p:nvSpPr>
        <p:spPr>
          <a:xfrm>
            <a:off x="4440025" y="-67072"/>
            <a:ext cx="3101418" cy="498872"/>
          </a:xfrm>
        </p:spPr>
        <p:txBody>
          <a:bodyPr>
            <a:normAutofit fontScale="90000"/>
          </a:bodyPr>
          <a:lstStyle/>
          <a:p>
            <a:r>
              <a:rPr lang="en-US" altLang="zh-CN" dirty="0"/>
              <a:t>Main</a:t>
            </a:r>
            <a:r>
              <a:rPr lang="zh-CN" altLang="en-US" dirty="0"/>
              <a:t>函数</a:t>
            </a:r>
            <a:endParaRPr lang="zh-CN" altLang="en-US" dirty="0"/>
          </a:p>
        </p:txBody>
      </p:sp>
      <p:sp>
        <p:nvSpPr>
          <p:cNvPr id="2" name="内容占位符 1"/>
          <p:cNvSpPr>
            <a:spLocks noGrp="1"/>
          </p:cNvSpPr>
          <p:nvPr>
            <p:ph idx="1"/>
          </p:nvPr>
        </p:nvSpPr>
        <p:spPr/>
        <p:txBody>
          <a:bodyPr/>
          <a:lstStyle/>
          <a:p>
            <a:endParaRPr kumimoji="1" lang="zh-CN" altLang="en-US" dirty="0"/>
          </a:p>
        </p:txBody>
      </p:sp>
      <p:graphicFrame>
        <p:nvGraphicFramePr>
          <p:cNvPr id="5" name="表格 4"/>
          <p:cNvGraphicFramePr>
            <a:graphicFrameLocks noGrp="1"/>
          </p:cNvGraphicFramePr>
          <p:nvPr/>
        </p:nvGraphicFramePr>
        <p:xfrm>
          <a:off x="131976" y="231140"/>
          <a:ext cx="5012148" cy="4912360"/>
        </p:xfrm>
        <a:graphic>
          <a:graphicData uri="http://schemas.openxmlformats.org/drawingml/2006/table">
            <a:tbl>
              <a:tblPr/>
              <a:tblGrid>
                <a:gridCol w="5012148"/>
              </a:tblGrid>
              <a:tr h="4062887">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public static void main(String[]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throws Exception{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Configuration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conf</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 new Configuration();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程序运行时参数</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String[]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otherArgs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 new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GenericOptionsParser</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conf,args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getRemainingArgs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if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otherArgs.length</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 2) {      </a:t>
                      </a:r>
                      <a:endPar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zh-CN" altLang="en-US"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System.err.println</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("Usage: wordcount &lt;in&gt; &lt;out&gt;");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System.exit</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(2);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Job job = new Job(</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conf</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,"word count");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设置环境参数</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job.setJarByClass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WordCount.class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设置整个程序的类名</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job.setMapperClass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MyMapper.class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添加</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MyMapper</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job.setReducerClass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MyReducer.class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添加</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MyReducer</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job.setOutputKeyClass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Text.class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设置输出类型</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job.setOutputValueClass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IntWritable.class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设置输出类型</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FileInputFormat.addInputPath</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job,new</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Path(</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otherArgs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[0]));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设置输入文件</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FileOutputFormat.setOutputPath</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job,new</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Path(</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otherArgs</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[1])); //</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设置输出文件</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黑体" panose="02010609060101010101" charset="-122"/>
                        </a:rPr>
                        <a:t>System.exit</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a:t>
                      </a:r>
                      <a:r>
                        <a:rPr kumimoji="0" lang="en-US" altLang="zh-CN" sz="1050" b="1" i="0" u="none" strike="noStrike" cap="none" normalizeH="0" baseline="0" dirty="0" err="1">
                          <a:ln>
                            <a:noFill/>
                          </a:ln>
                          <a:solidFill>
                            <a:srgbClr val="FF0000"/>
                          </a:solidFill>
                          <a:effectLst/>
                          <a:latin typeface="Times New Roman" panose="02020603050405020304" pitchFamily="18" charset="0"/>
                          <a:ea typeface="黑体" panose="02010609060101010101" charset="-122"/>
                        </a:rPr>
                        <a:t>job.waitForCompletion</a:t>
                      </a:r>
                      <a:r>
                        <a:rPr kumimoji="0" lang="en-US" altLang="zh-CN" sz="1050" b="1" i="0" u="none" strike="noStrike" cap="none" normalizeH="0" baseline="0" dirty="0">
                          <a:ln>
                            <a:noFill/>
                          </a:ln>
                          <a:solidFill>
                            <a:srgbClr val="FF0000"/>
                          </a:solidFill>
                          <a:effectLst/>
                          <a:latin typeface="Times New Roman" panose="02020603050405020304" pitchFamily="18" charset="0"/>
                          <a:ea typeface="黑体" panose="02010609060101010101" charset="-122"/>
                        </a:rPr>
                        <a:t>(true)</a:t>
                      </a: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?0:1);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p>
                      <a:pPr marL="0" marR="0" lvl="0" indent="0" algn="just" defTabSz="914400" rtl="0" eaLnBrk="1" fontAlgn="base" latinLnBrk="0" hangingPunct="1">
                        <a:lnSpc>
                          <a:spcPct val="100000"/>
                        </a:lnSpc>
                        <a:spcBef>
                          <a:spcPts val="500"/>
                        </a:spcBef>
                        <a:spcAft>
                          <a:spcPts val="500"/>
                        </a:spcAft>
                        <a:buClrTx/>
                        <a:buSzTx/>
                        <a:buFontTx/>
                        <a:buNone/>
                      </a:pPr>
                      <a:r>
                        <a:rPr kumimoji="0" lang="en-US" altLang="zh-CN" sz="1050" b="0" i="0" u="none" strike="noStrike" cap="none" normalizeH="0" baseline="0" dirty="0">
                          <a:ln>
                            <a:noFill/>
                          </a:ln>
                          <a:solidFill>
                            <a:schemeClr val="tx1"/>
                          </a:solidFill>
                          <a:effectLst/>
                          <a:latin typeface="Times New Roman" panose="02020603050405020304" pitchFamily="18" charset="0"/>
                          <a:ea typeface="黑体" panose="02010609060101010101" charset="-122"/>
                        </a:rPr>
                        <a:t>        }</a:t>
                      </a: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txBody>
                  <a:tcPr marL="41480" marR="41480" marT="0" marB="0" horzOverflow="overflow">
                    <a:lnL>
                      <a:noFill/>
                    </a:lnL>
                    <a:lnR>
                      <a:noFill/>
                    </a:lnR>
                    <a:lnT>
                      <a:noFill/>
                    </a:lnT>
                    <a:lnB>
                      <a:noFill/>
                    </a:lnB>
                    <a:lnTlToBr>
                      <a:noFill/>
                    </a:lnTlToBr>
                    <a:lnBlToTr>
                      <a:noFill/>
                    </a:lnBlToTr>
                    <a:solidFill>
                      <a:srgbClr val="F3F3F3"/>
                    </a:solidFill>
                  </a:tcPr>
                </a:tc>
              </a:tr>
              <a:tr h="136805">
                <a:tc>
                  <a:txBody>
                    <a:bodyPr/>
                    <a:lstStyle/>
                    <a:p>
                      <a:pPr marL="0" marR="0" lvl="0" indent="0" algn="just" defTabSz="914400" rtl="0" eaLnBrk="1" fontAlgn="base" latinLnBrk="0" hangingPunct="1">
                        <a:lnSpc>
                          <a:spcPct val="100000"/>
                        </a:lnSpc>
                        <a:spcBef>
                          <a:spcPts val="500"/>
                        </a:spcBef>
                        <a:spcAft>
                          <a:spcPts val="500"/>
                        </a:spcAft>
                        <a:buClrTx/>
                        <a:buSzTx/>
                        <a:buFontTx/>
                        <a:buNone/>
                      </a:pPr>
                      <a:endParaRPr kumimoji="0" lang="zh-CN" altLang="zh-CN" sz="1050" b="0" i="0" u="none" strike="noStrike" cap="none" normalizeH="0" baseline="0" dirty="0">
                        <a:ln>
                          <a:noFill/>
                        </a:ln>
                        <a:solidFill>
                          <a:schemeClr val="tx1"/>
                        </a:solidFill>
                        <a:effectLst/>
                        <a:latin typeface="Calibri" panose="020F0502020204030204" pitchFamily="34" charset="0"/>
                        <a:ea typeface="黑体" panose="02010609060101010101" charset="-122"/>
                      </a:endParaRPr>
                    </a:p>
                  </a:txBody>
                  <a:tcPr marL="41480" marR="41480" marT="0" marB="0" horzOverflow="overflow">
                    <a:lnL>
                      <a:noFill/>
                    </a:lnL>
                    <a:lnR>
                      <a:noFill/>
                    </a:lnR>
                    <a:lnT>
                      <a:noFill/>
                    </a:lnT>
                    <a:lnB>
                      <a:noFill/>
                    </a:lnB>
                    <a:lnTlToBr>
                      <a:noFill/>
                    </a:lnTlToBr>
                    <a:lnBlToTr>
                      <a:noFill/>
                    </a:lnBlToTr>
                    <a:solidFill>
                      <a:srgbClr val="F3F3F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normAutofit fontScale="90000"/>
          </a:bodyPr>
          <a:lstStyle/>
          <a:p>
            <a:r>
              <a:rPr lang="zh-CN" altLang="en-US" dirty="0" smtClean="0"/>
              <a:t>课上练习：使用</a:t>
            </a:r>
            <a:r>
              <a:rPr lang="en-US" altLang="zh-CN" dirty="0" smtClean="0"/>
              <a:t>MR</a:t>
            </a:r>
            <a:r>
              <a:rPr lang="zh-CN" altLang="en-US" dirty="0" smtClean="0"/>
              <a:t>建立倒排索引</a:t>
            </a:r>
            <a:endParaRPr lang="zh-CN" altLang="en-US" dirty="0"/>
          </a:p>
        </p:txBody>
      </p:sp>
      <p:sp>
        <p:nvSpPr>
          <p:cNvPr id="2" name="内容占位符 1"/>
          <p:cNvSpPr>
            <a:spLocks noGrp="1"/>
          </p:cNvSpPr>
          <p:nvPr>
            <p:ph idx="1"/>
          </p:nvPr>
        </p:nvSpPr>
        <p:spPr>
          <a:xfrm>
            <a:off x="457200" y="3288030"/>
            <a:ext cx="8229600" cy="1468120"/>
          </a:xfrm>
        </p:spPr>
        <p:txBody>
          <a:bodyPr/>
          <a:lstStyle/>
          <a:p>
            <a:r>
              <a:rPr kumimoji="1" lang="zh-CN" altLang="en-US" dirty="0" smtClean="0"/>
              <a:t>考虑三个文档</a:t>
            </a:r>
            <a:endParaRPr kumimoji="1" lang="en-US" altLang="zh-CN" dirty="0" smtClean="0"/>
          </a:p>
          <a:p>
            <a:pPr lvl="1"/>
            <a:r>
              <a:rPr kumimoji="1" lang="en-US" altLang="zh-CN" dirty="0" smtClean="0"/>
              <a:t>1.</a:t>
            </a:r>
            <a:r>
              <a:rPr kumimoji="1" lang="zh-CN" altLang="en-US" dirty="0" smtClean="0"/>
              <a:t> </a:t>
            </a:r>
            <a:r>
              <a:rPr kumimoji="1" lang="en-US" altLang="zh-CN" dirty="0" smtClean="0"/>
              <a:t>rat</a:t>
            </a:r>
            <a:r>
              <a:rPr kumimoji="1" lang="zh-CN" altLang="en-US" dirty="0" smtClean="0"/>
              <a:t> </a:t>
            </a:r>
            <a:r>
              <a:rPr kumimoji="1" lang="en-US" altLang="zh-CN" dirty="0" smtClean="0"/>
              <a:t>dog</a:t>
            </a:r>
            <a:endParaRPr kumimoji="1" lang="en-US" altLang="zh-CN" dirty="0" smtClean="0"/>
          </a:p>
          <a:p>
            <a:pPr lvl="1"/>
            <a:r>
              <a:rPr kumimoji="1" lang="en-US" altLang="zh-CN" dirty="0" smtClean="0"/>
              <a:t>2.</a:t>
            </a:r>
            <a:r>
              <a:rPr kumimoji="1" lang="zh-CN" altLang="en-US" dirty="0" smtClean="0"/>
              <a:t> </a:t>
            </a:r>
            <a:r>
              <a:rPr kumimoji="1" lang="en-US" altLang="zh-CN" dirty="0" smtClean="0"/>
              <a:t>dog</a:t>
            </a:r>
            <a:r>
              <a:rPr kumimoji="1" lang="zh-CN" altLang="en-US" dirty="0" smtClean="0"/>
              <a:t> </a:t>
            </a:r>
            <a:r>
              <a:rPr kumimoji="1" lang="en-US" altLang="zh-CN" dirty="0" smtClean="0"/>
              <a:t>cat</a:t>
            </a:r>
            <a:endParaRPr kumimoji="1" lang="en-US" altLang="zh-CN" dirty="0" smtClean="0"/>
          </a:p>
          <a:p>
            <a:pPr lvl="1"/>
            <a:r>
              <a:rPr kumimoji="1" lang="en-US" altLang="zh-CN" dirty="0" smtClean="0"/>
              <a:t>3.</a:t>
            </a:r>
            <a:r>
              <a:rPr kumimoji="1" lang="zh-CN" altLang="en-US" dirty="0" smtClean="0"/>
              <a:t> </a:t>
            </a:r>
            <a:r>
              <a:rPr kumimoji="1" lang="en-US" altLang="zh-CN" dirty="0" smtClean="0"/>
              <a:t>rat</a:t>
            </a:r>
            <a:r>
              <a:rPr kumimoji="1" lang="zh-CN" altLang="en-US" dirty="0" smtClean="0"/>
              <a:t> </a:t>
            </a:r>
            <a:r>
              <a:rPr kumimoji="1" lang="en-US" altLang="zh-CN" dirty="0" smtClean="0"/>
              <a:t>dog</a:t>
            </a:r>
            <a:endParaRPr kumimoji="1" lang="zh-CN" altLang="en-US" dirty="0"/>
          </a:p>
        </p:txBody>
      </p:sp>
      <p:graphicFrame>
        <p:nvGraphicFramePr>
          <p:cNvPr id="6239" name="Group 95"/>
          <p:cNvGraphicFramePr>
            <a:graphicFrameLocks noGrp="1"/>
          </p:cNvGraphicFramePr>
          <p:nvPr/>
        </p:nvGraphicFramePr>
        <p:xfrm>
          <a:off x="457200" y="819150"/>
          <a:ext cx="8229600" cy="2354580"/>
        </p:xfrm>
        <a:graphic>
          <a:graphicData uri="http://schemas.openxmlformats.org/drawingml/2006/table">
            <a:tbl>
              <a:tblPr/>
              <a:tblGrid>
                <a:gridCol w="955222"/>
                <a:gridCol w="1616528"/>
                <a:gridCol w="1616528"/>
                <a:gridCol w="4041322"/>
              </a:tblGrid>
              <a:tr h="2971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输出</a:t>
                      </a:r>
                      <a:endParaRPr kumimoji="0" lang="zh-CN" altLang="en-US"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说明</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6D9F1"/>
                    </a:solidFill>
                  </a:tcPr>
                </a:tc>
              </a:tr>
              <a:tr h="12115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行号</a:t>
                      </a: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b c”&gt;</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List(&lt;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&lt;“a”,1&gt;</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&lt;“b”,1&gt;</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&lt;“c”,1&gt;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将小数据集进一步解析成一批</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&lt;key,value&gt;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对，输入</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Map</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函数中进行处理</a:t>
                      </a:r>
                      <a:endPar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每一个输入的</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会输出一批</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是计算的中间结果</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438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Reduce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600" b="0"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a:t>
                      </a: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&lt;“a”,&lt;1,1,1&gt;&gt;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&lt;“a”,3&gt;</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输入的中间结果</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中的</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List(</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表示是一批属于同一个</a:t>
                      </a:r>
                      <a:r>
                        <a:rPr kumimoji="0" lang="en-US" altLang="zh-CN" sz="16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16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value</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0" marR="68580" marT="34290" marB="3429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课上练习：使用</a:t>
            </a:r>
            <a:r>
              <a:rPr lang="en-US" altLang="zh-CN" dirty="0"/>
              <a:t>MR</a:t>
            </a:r>
            <a:r>
              <a:rPr lang="zh-CN" altLang="en-US" dirty="0"/>
              <a:t>建立倒排索引</a:t>
            </a:r>
            <a:endParaRPr lang="en-US" dirty="0"/>
          </a:p>
        </p:txBody>
      </p:sp>
      <p:pic>
        <p:nvPicPr>
          <p:cNvPr id="4" name="Content Placeholder 3"/>
          <p:cNvPicPr>
            <a:picLocks noGrp="1" noChangeAspect="1"/>
          </p:cNvPicPr>
          <p:nvPr>
            <p:ph idx="1"/>
          </p:nvPr>
        </p:nvPicPr>
        <p:blipFill>
          <a:blip r:embed="rId1"/>
          <a:stretch>
            <a:fillRect/>
          </a:stretch>
        </p:blipFill>
        <p:spPr>
          <a:xfrm>
            <a:off x="457200" y="1104323"/>
            <a:ext cx="8229600" cy="33666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课上练习：使用</a:t>
            </a:r>
            <a:r>
              <a:rPr lang="en-US" altLang="zh-CN" dirty="0"/>
              <a:t>MR</a:t>
            </a:r>
            <a:r>
              <a:rPr lang="zh-CN" altLang="en-US" dirty="0"/>
              <a:t>建立倒排索引</a:t>
            </a:r>
            <a:endParaRPr lang="en-US" dirty="0"/>
          </a:p>
        </p:txBody>
      </p:sp>
      <p:pic>
        <p:nvPicPr>
          <p:cNvPr id="4" name="Content Placeholder 3"/>
          <p:cNvPicPr>
            <a:picLocks noGrp="1" noChangeAspect="1"/>
          </p:cNvPicPr>
          <p:nvPr>
            <p:ph idx="1"/>
          </p:nvPr>
        </p:nvPicPr>
        <p:blipFill>
          <a:blip r:embed="rId1"/>
          <a:stretch>
            <a:fillRect/>
          </a:stretch>
        </p:blipFill>
        <p:spPr>
          <a:xfrm>
            <a:off x="1506830" y="819150"/>
            <a:ext cx="6130340" cy="3937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课上练习：使用</a:t>
            </a:r>
            <a:r>
              <a:rPr lang="en-US" altLang="zh-CN" dirty="0"/>
              <a:t>MR</a:t>
            </a:r>
            <a:r>
              <a:rPr lang="zh-CN" altLang="en-US" dirty="0"/>
              <a:t>建立倒排索引</a:t>
            </a:r>
            <a:endParaRPr lang="en-US" dirty="0"/>
          </a:p>
        </p:txBody>
      </p:sp>
      <p:pic>
        <p:nvPicPr>
          <p:cNvPr id="4" name="Content Placeholder 3"/>
          <p:cNvPicPr>
            <a:picLocks noGrp="1" noChangeAspect="1"/>
          </p:cNvPicPr>
          <p:nvPr>
            <p:ph idx="1"/>
          </p:nvPr>
        </p:nvPicPr>
        <p:blipFill>
          <a:blip r:embed="rId1"/>
          <a:stretch>
            <a:fillRect/>
          </a:stretch>
        </p:blipFill>
        <p:spPr>
          <a:xfrm>
            <a:off x="457200" y="883280"/>
            <a:ext cx="8229600" cy="3808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课上练习：使用</a:t>
            </a:r>
            <a:r>
              <a:rPr lang="en-US" altLang="zh-CN" dirty="0"/>
              <a:t>MR</a:t>
            </a:r>
            <a:r>
              <a:rPr lang="zh-CN" altLang="en-US"/>
              <a:t>建立倒排索引</a:t>
            </a:r>
            <a:endParaRPr lang="en-US"/>
          </a:p>
        </p:txBody>
      </p:sp>
      <p:pic>
        <p:nvPicPr>
          <p:cNvPr id="4" name="Content Placeholder 3"/>
          <p:cNvPicPr>
            <a:picLocks noGrp="1" noChangeAspect="1"/>
          </p:cNvPicPr>
          <p:nvPr>
            <p:ph idx="1"/>
          </p:nvPr>
        </p:nvPicPr>
        <p:blipFill>
          <a:blip r:embed="rId1"/>
          <a:stretch>
            <a:fillRect/>
          </a:stretch>
        </p:blipFill>
        <p:spPr>
          <a:xfrm>
            <a:off x="1506830" y="819150"/>
            <a:ext cx="6130340" cy="3937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MH" val="20151204104703"/>
  <p:tag name="MH_LIBRARY" val="GRAPHIC"/>
  <p:tag name="MH_TYPE" val="Other"/>
  <p:tag name="MH_ORDER" val="1"/>
</p:tagLst>
</file>

<file path=ppt/tags/tag2.xml><?xml version="1.0" encoding="utf-8"?>
<p:tagLst xmlns:p="http://schemas.openxmlformats.org/presentationml/2006/main">
  <p:tag name="MH" val="20151204104703"/>
  <p:tag name="MH_LIBRARY" val="GRAPHIC"/>
  <p:tag name="MH_TYPE" val="Other"/>
  <p:tag name="MH_ORDER" val="2"/>
</p:tagLst>
</file>

<file path=ppt/tags/tag3.xml><?xml version="1.0" encoding="utf-8"?>
<p:tagLst xmlns:p="http://schemas.openxmlformats.org/presentationml/2006/main">
  <p:tag name="MH" val="20151204104703"/>
  <p:tag name="MH_LIBRARY" val="GRAPHIC"/>
  <p:tag name="MH_TYPE" val="Text"/>
  <p:tag name="MH_ORDER" val="1"/>
</p:tagLst>
</file>

<file path=ppt/tags/tag4.xml><?xml version="1.0" encoding="utf-8"?>
<p:tagLst xmlns:p="http://schemas.openxmlformats.org/presentationml/2006/main">
  <p:tag name="MH" val="20151204104703"/>
  <p:tag name="MH_LIBRARY" val="GRAPHIC"/>
  <p:tag name="MH_TYPE" val="Other"/>
  <p:tag name="MH_ORDER" val="12"/>
</p:tagLst>
</file>

<file path=ppt/tags/tag5.xml><?xml version="1.0" encoding="utf-8"?>
<p:tagLst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15895</Words>
  <Application>WPS 演示</Application>
  <PresentationFormat>On-screen Show (16:9)</PresentationFormat>
  <Paragraphs>1108</Paragraphs>
  <Slides>108</Slides>
  <Notes>9</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4</vt:i4>
      </vt:variant>
      <vt:variant>
        <vt:lpstr>幻灯片标题</vt:lpstr>
      </vt:variant>
      <vt:variant>
        <vt:i4>108</vt:i4>
      </vt:variant>
    </vt:vector>
  </HeadingPairs>
  <TitlesOfParts>
    <vt:vector size="131" baseType="lpstr">
      <vt:lpstr>Arial</vt:lpstr>
      <vt:lpstr>宋体</vt:lpstr>
      <vt:lpstr>Wingdings</vt:lpstr>
      <vt:lpstr>微软雅黑</vt:lpstr>
      <vt:lpstr>方正超粗黑简体</vt:lpstr>
      <vt:lpstr>方正兰亭细黑_GBK</vt:lpstr>
      <vt:lpstr>黑体</vt:lpstr>
      <vt:lpstr>Heiti SC Medium</vt:lpstr>
      <vt:lpstr>Yuppy SC</vt:lpstr>
      <vt:lpstr>Times New Roman</vt:lpstr>
      <vt:lpstr>Calibri</vt:lpstr>
      <vt:lpstr>Times</vt:lpstr>
      <vt:lpstr>Arial Unicode MS</vt:lpstr>
      <vt:lpstr>Helvetica</vt:lpstr>
      <vt:lpstr>Wingdings</vt:lpstr>
      <vt:lpstr>Consolas</vt:lpstr>
      <vt:lpstr>Courier New</vt:lpstr>
      <vt:lpstr>楷体</vt:lpstr>
      <vt:lpstr>清风素材 https://12sc.taobao.com/</vt:lpstr>
      <vt:lpstr>Visio.Drawing.15</vt:lpstr>
      <vt:lpstr>Visio.Drawing.15</vt:lpstr>
      <vt:lpstr>Visio.Drawing.15</vt:lpstr>
      <vt:lpstr>Visio.Drawing.15</vt:lpstr>
      <vt:lpstr>PowerPoint 演示文稿</vt:lpstr>
      <vt:lpstr>PowerPoint 演示文稿</vt:lpstr>
      <vt:lpstr>大数据的4个V</vt:lpstr>
      <vt:lpstr>数据规模的指数增长</vt:lpstr>
      <vt:lpstr>数据规模的指数增长：举例</vt:lpstr>
      <vt:lpstr>数据规模的指数增长</vt:lpstr>
      <vt:lpstr>商业数据规模增长</vt:lpstr>
      <vt:lpstr>科研数据规模增长</vt:lpstr>
      <vt:lpstr>规模很重要！</vt:lpstr>
      <vt:lpstr>千级别(thousand)数据样本</vt:lpstr>
      <vt:lpstr>百万级别(million)数据样本</vt:lpstr>
      <vt:lpstr>十亿级别(billion)数据样本</vt:lpstr>
      <vt:lpstr>万亿级别(trillion)数据样本</vt:lpstr>
      <vt:lpstr>PowerPoint 演示文稿</vt:lpstr>
      <vt:lpstr>我们要如何应对数据增长？</vt:lpstr>
      <vt:lpstr>传统分布式数据管理和计算</vt:lpstr>
      <vt:lpstr>Google三驾马车</vt:lpstr>
      <vt:lpstr>Hadoop的创立</vt:lpstr>
      <vt:lpstr>Hadoop的发展壮大</vt:lpstr>
      <vt:lpstr>Hadoop系统的目标</vt:lpstr>
      <vt:lpstr>Hadoop（及所有并行系统）思路：分而治之</vt:lpstr>
      <vt:lpstr>Hadoop的思路：Scaling Out</vt:lpstr>
      <vt:lpstr>Hadoop的思路：昂贵廉价</vt:lpstr>
      <vt:lpstr>Hadoop的思路：昂贵廉价</vt:lpstr>
      <vt:lpstr>Hadoop的思路：低成本服务器集群</vt:lpstr>
      <vt:lpstr>Hadoop的思路：计算靠近数据</vt:lpstr>
      <vt:lpstr>Hadoop技术族</vt:lpstr>
      <vt:lpstr>PowerPoint 演示文稿</vt:lpstr>
      <vt:lpstr>初步了解一下HDFS</vt:lpstr>
      <vt:lpstr>什么是HDFS</vt:lpstr>
      <vt:lpstr>一个典型的Hadoop集群</vt:lpstr>
      <vt:lpstr>HDSF举例</vt:lpstr>
      <vt:lpstr>节点、集群长什么样子？</vt:lpstr>
      <vt:lpstr>节点分工</vt:lpstr>
      <vt:lpstr>客户端（Client）</vt:lpstr>
      <vt:lpstr>名称节点（NameNode）</vt:lpstr>
      <vt:lpstr>数据节点（DataNode)</vt:lpstr>
      <vt:lpstr>案例分析：Yahoo!的HDFS实践</vt:lpstr>
      <vt:lpstr>进一步了解HDFS系统构成</vt:lpstr>
      <vt:lpstr>HDFS块</vt:lpstr>
      <vt:lpstr>名称节点和数据节点更多细节</vt:lpstr>
      <vt:lpstr>名称节点核心数据结构</vt:lpstr>
      <vt:lpstr>FsImage文件</vt:lpstr>
      <vt:lpstr>为什么要有EditLog？</vt:lpstr>
      <vt:lpstr>第二名称节点：SecondaryNameNode</vt:lpstr>
      <vt:lpstr>数据冗余和错误恢复</vt:lpstr>
      <vt:lpstr>冗余数据保存</vt:lpstr>
      <vt:lpstr>数据存储策略</vt:lpstr>
      <vt:lpstr>数据错误与恢复——名称节点错</vt:lpstr>
      <vt:lpstr>数据错误与恢复——数据节点错</vt:lpstr>
      <vt:lpstr>数据错误与恢复——数据出错</vt:lpstr>
      <vt:lpstr>HDFS数据读写过程</vt:lpstr>
      <vt:lpstr>读数据的过程</vt:lpstr>
      <vt:lpstr>写数据的过程</vt:lpstr>
      <vt:lpstr>HDFS数据读代码</vt:lpstr>
      <vt:lpstr>PowerPoint 演示文稿</vt:lpstr>
      <vt:lpstr>HDFS服务启动</vt:lpstr>
      <vt:lpstr>HDFS的Web界面</vt:lpstr>
      <vt:lpstr>HDFS常用命令</vt:lpstr>
      <vt:lpstr>PowerPoint 演示文稿</vt:lpstr>
      <vt:lpstr>利用Java API访问HDFS</vt:lpstr>
      <vt:lpstr>PowerPoint 演示文稿</vt:lpstr>
      <vt:lpstr>面向数据密集型的离线计算</vt:lpstr>
      <vt:lpstr>WordCount任务</vt:lpstr>
      <vt:lpstr>并行处理WordCount</vt:lpstr>
      <vt:lpstr>并行WordCount</vt:lpstr>
      <vt:lpstr>从WordCount到MapReduce</vt:lpstr>
      <vt:lpstr>从系统的角度看</vt:lpstr>
      <vt:lpstr>从WordCount到MapReduce</vt:lpstr>
      <vt:lpstr>MapReduce</vt:lpstr>
      <vt:lpstr>MapReduce的优势</vt:lpstr>
      <vt:lpstr>MapReduce作为编程模型</vt:lpstr>
      <vt:lpstr>MapReduce作为编程模型——Map和Reduce函数</vt:lpstr>
      <vt:lpstr>Mapper</vt:lpstr>
      <vt:lpstr>Reducer</vt:lpstr>
      <vt:lpstr>MapReduce编程模型</vt:lpstr>
      <vt:lpstr>MapReduce作为并行框架：体系结构</vt:lpstr>
      <vt:lpstr>MapReduce体系结构</vt:lpstr>
      <vt:lpstr>MapReduce的体系结构</vt:lpstr>
      <vt:lpstr>工作流程</vt:lpstr>
      <vt:lpstr>概述</vt:lpstr>
      <vt:lpstr>整体流程</vt:lpstr>
      <vt:lpstr>作业启动</vt:lpstr>
      <vt:lpstr>初始化——创建作业（job）</vt:lpstr>
      <vt:lpstr>作业/任务调度</vt:lpstr>
      <vt:lpstr>Map</vt:lpstr>
      <vt:lpstr>Shuffle</vt:lpstr>
      <vt:lpstr>Reduce</vt:lpstr>
      <vt:lpstr>结束</vt:lpstr>
      <vt:lpstr>整体流程</vt:lpstr>
      <vt:lpstr>PowerPoint 演示文稿</vt:lpstr>
      <vt:lpstr>WordCount Mapper</vt:lpstr>
      <vt:lpstr>WordCount Reducer</vt:lpstr>
      <vt:lpstr>Main函数</vt:lpstr>
      <vt:lpstr>课上练习：使用MR建立倒排索引</vt:lpstr>
      <vt:lpstr>课上练习：使用MR建立倒排索引</vt:lpstr>
      <vt:lpstr>课上练习：使用MR建立倒排索引</vt:lpstr>
      <vt:lpstr>课上练习：使用MR建立倒排索引</vt:lpstr>
      <vt:lpstr>课上练习：使用MR建立倒排索引</vt:lpstr>
      <vt:lpstr>思考1：MapReduce中如何运行循环？</vt:lpstr>
      <vt:lpstr>思考2：Map-Reduce如何实现蒙特卡洛法求圆周率</vt:lpstr>
      <vt:lpstr>PowerPoint 演示文稿</vt:lpstr>
      <vt:lpstr>Spark</vt:lpstr>
      <vt:lpstr>Spark与Hadoop的对比</vt:lpstr>
      <vt:lpstr>Spark与Hadoop的对比</vt:lpstr>
      <vt:lpstr>参数服务器(Parameter Server)</vt:lpstr>
      <vt:lpstr>TensorFlow</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冬景瞳</cp:lastModifiedBy>
  <cp:revision>536</cp:revision>
  <dcterms:created xsi:type="dcterms:W3CDTF">2015-01-23T04:02:00Z</dcterms:created>
  <dcterms:modified xsi:type="dcterms:W3CDTF">2021-03-05T03:15:45Z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